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B0BA-82C3-4F40-B363-E61A6630A441}" type="datetimeFigureOut">
              <a:rPr lang="de-DE" smtClean="0"/>
              <a:pPr/>
              <a:t>19.11.2013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F297-D82D-4C9D-B8C9-510D6EBC58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266825"/>
            <a:ext cx="7199312" cy="4465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Administration: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Kampfgericht,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Anschreibebogen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FF661E96-8B9B-4EB6-A80D-3B2B12140A5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773238"/>
            <a:ext cx="7772400" cy="4103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Anschreibebogen: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Kontrollen während des Spiels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A2E91FF6-DB59-4BB8-8E93-10028E44F22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Grafik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36734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634" name="Rectangle 42"/>
          <p:cNvSpPr>
            <a:spLocks noChangeArrowheads="1"/>
          </p:cNvSpPr>
          <p:nvPr/>
        </p:nvSpPr>
        <p:spPr bwMode="auto">
          <a:xfrm>
            <a:off x="2627313" y="1700213"/>
            <a:ext cx="1800225" cy="4333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248E5372-6999-4BE0-9231-21F23E1E33D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03" name="Text Box 87"/>
          <p:cNvSpPr txBox="1">
            <a:spLocks noChangeArrowheads="1"/>
          </p:cNvSpPr>
          <p:nvPr/>
        </p:nvSpPr>
        <p:spPr bwMode="auto">
          <a:xfrm>
            <a:off x="5084763" y="4702175"/>
            <a:ext cx="3663950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Technische Fouls gegen die Bank werden mit der Spielminute eingetragen.</a:t>
            </a:r>
          </a:p>
        </p:txBody>
      </p:sp>
      <p:pic>
        <p:nvPicPr>
          <p:cNvPr id="109571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43211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993900" y="889000"/>
            <a:ext cx="524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Auszeiten / Mannschaftsfouls</a:t>
            </a:r>
          </a:p>
        </p:txBody>
      </p:sp>
      <p:sp>
        <p:nvSpPr>
          <p:cNvPr id="623689" name="Rectangle 73"/>
          <p:cNvSpPr>
            <a:spLocks noChangeArrowheads="1"/>
          </p:cNvSpPr>
          <p:nvPr/>
        </p:nvSpPr>
        <p:spPr bwMode="auto">
          <a:xfrm>
            <a:off x="3394075" y="2465388"/>
            <a:ext cx="385763" cy="185737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0" name="Rectangle 74"/>
          <p:cNvSpPr>
            <a:spLocks noChangeArrowheads="1"/>
          </p:cNvSpPr>
          <p:nvPr/>
        </p:nvSpPr>
        <p:spPr bwMode="auto">
          <a:xfrm>
            <a:off x="3779838" y="2465388"/>
            <a:ext cx="576262" cy="185737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1" name="Rectangle 75"/>
          <p:cNvSpPr>
            <a:spLocks noChangeArrowheads="1"/>
          </p:cNvSpPr>
          <p:nvPr/>
        </p:nvSpPr>
        <p:spPr bwMode="auto">
          <a:xfrm>
            <a:off x="4356100" y="2465388"/>
            <a:ext cx="576263" cy="185737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2" name="Text Box 76"/>
          <p:cNvSpPr txBox="1">
            <a:spLocks noChangeArrowheads="1"/>
          </p:cNvSpPr>
          <p:nvPr/>
        </p:nvSpPr>
        <p:spPr bwMode="auto">
          <a:xfrm>
            <a:off x="5076825" y="2060575"/>
            <a:ext cx="3814763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Die Auszeit wird durch das Notieren der jeweiligen Spielminute eingetragen.</a:t>
            </a:r>
          </a:p>
          <a:p>
            <a:pPr marL="180975" lvl="1" indent="-180975">
              <a:buFont typeface="Arial" charset="0"/>
              <a:buChar char="•"/>
            </a:pPr>
            <a:r>
              <a:rPr lang="de-DE" sz="1400" b="1">
                <a:solidFill>
                  <a:schemeClr val="tx1"/>
                </a:solidFill>
              </a:rPr>
              <a:t>Max. 2 Auszeiten je Team in der 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1. Halbzeit</a:t>
            </a:r>
          </a:p>
          <a:p>
            <a:pPr marL="180975" lvl="1" indent="-180975">
              <a:buFont typeface="Arial" charset="0"/>
              <a:buChar char="•"/>
            </a:pPr>
            <a:r>
              <a:rPr lang="de-DE" sz="1400" b="1">
                <a:solidFill>
                  <a:schemeClr val="tx1"/>
                </a:solidFill>
              </a:rPr>
              <a:t>Max. 3 Auszeiten je Team in der 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2. Halbzeit</a:t>
            </a:r>
          </a:p>
          <a:p>
            <a:pPr marL="180975" lvl="1" indent="-180975">
              <a:buFont typeface="Arial" charset="0"/>
              <a:buChar char="•"/>
            </a:pPr>
            <a:r>
              <a:rPr lang="de-DE" sz="1400" b="1">
                <a:solidFill>
                  <a:schemeClr val="tx1"/>
                </a:solidFill>
              </a:rPr>
              <a:t>Max. 1 Auszeit je Team pro Verlängerung</a:t>
            </a:r>
          </a:p>
        </p:txBody>
      </p:sp>
      <p:sp>
        <p:nvSpPr>
          <p:cNvPr id="623693" name="Text Box 77"/>
          <p:cNvSpPr txBox="1">
            <a:spLocks noChangeArrowheads="1"/>
          </p:cNvSpPr>
          <p:nvPr/>
        </p:nvSpPr>
        <p:spPr bwMode="auto">
          <a:xfrm>
            <a:off x="5076825" y="3789363"/>
            <a:ext cx="3814763" cy="738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Jedes begangene Mannschaftsfoul in einem Viertel wird durch das Ankreuzen in der zugehörigen Foulzeile gekennzeichnet.</a:t>
            </a:r>
          </a:p>
        </p:txBody>
      </p:sp>
      <p:sp>
        <p:nvSpPr>
          <p:cNvPr id="623695" name="Rectangle 79"/>
          <p:cNvSpPr>
            <a:spLocks noChangeArrowheads="1"/>
          </p:cNvSpPr>
          <p:nvPr/>
        </p:nvSpPr>
        <p:spPr bwMode="auto">
          <a:xfrm>
            <a:off x="1814513" y="2681288"/>
            <a:ext cx="720725" cy="171450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6" name="Rectangle 80"/>
          <p:cNvSpPr>
            <a:spLocks noChangeArrowheads="1"/>
          </p:cNvSpPr>
          <p:nvPr/>
        </p:nvSpPr>
        <p:spPr bwMode="auto">
          <a:xfrm>
            <a:off x="1814513" y="2924175"/>
            <a:ext cx="720725" cy="179388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7" name="Rectangle 81"/>
          <p:cNvSpPr>
            <a:spLocks noChangeArrowheads="1"/>
          </p:cNvSpPr>
          <p:nvPr/>
        </p:nvSpPr>
        <p:spPr bwMode="auto">
          <a:xfrm>
            <a:off x="3802063" y="2674938"/>
            <a:ext cx="711200" cy="177800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698" name="Rectangle 82"/>
          <p:cNvSpPr>
            <a:spLocks noChangeArrowheads="1"/>
          </p:cNvSpPr>
          <p:nvPr/>
        </p:nvSpPr>
        <p:spPr bwMode="auto">
          <a:xfrm>
            <a:off x="3802063" y="2924175"/>
            <a:ext cx="711200" cy="179388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23704" name="Rectangle 88"/>
          <p:cNvSpPr>
            <a:spLocks noChangeArrowheads="1"/>
          </p:cNvSpPr>
          <p:nvPr/>
        </p:nvSpPr>
        <p:spPr bwMode="auto">
          <a:xfrm>
            <a:off x="4127500" y="5851525"/>
            <a:ext cx="576263" cy="503238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1374224-D4DB-4D7B-8FC8-562A78630C6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5103813" y="5373688"/>
            <a:ext cx="2798762" cy="738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Alle Eintragungen werden in der Farbe des entsprechenden Viertels vorgenommen.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3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3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3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3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3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3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3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3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3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3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3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3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703" grpId="0" animBg="1"/>
      <p:bldP spid="623689" grpId="0" animBg="1"/>
      <p:bldP spid="623690" grpId="0" animBg="1"/>
      <p:bldP spid="623691" grpId="0" animBg="1"/>
      <p:bldP spid="623692" grpId="0" animBg="1"/>
      <p:bldP spid="623693" grpId="0" animBg="1"/>
      <p:bldP spid="623695" grpId="0" animBg="1"/>
      <p:bldP spid="623696" grpId="0" animBg="1"/>
      <p:bldP spid="623697" grpId="0" animBg="1"/>
      <p:bldP spid="623698" grpId="0" animBg="1"/>
      <p:bldP spid="623704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Grafik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36734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2" name="Rectangle 42"/>
          <p:cNvSpPr>
            <a:spLocks noChangeArrowheads="1"/>
          </p:cNvSpPr>
          <p:nvPr/>
        </p:nvSpPr>
        <p:spPr bwMode="auto">
          <a:xfrm>
            <a:off x="3851275" y="2133600"/>
            <a:ext cx="576263" cy="13668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4AAF12-02D7-4CED-97E2-D7AB744427D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Grafik 1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3450"/>
            <a:ext cx="43211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2984500" y="962025"/>
            <a:ext cx="3244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Mannschaftsfouls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705225" y="3425825"/>
            <a:ext cx="5084763" cy="215900"/>
            <a:chOff x="2206" y="1931"/>
            <a:chExt cx="3203" cy="136"/>
          </a:xfrm>
        </p:grpSpPr>
        <p:sp>
          <p:nvSpPr>
            <p:cNvPr id="111663" name="Text Box 73"/>
            <p:cNvSpPr txBox="1">
              <a:spLocks noChangeArrowheads="1"/>
            </p:cNvSpPr>
            <p:nvPr/>
          </p:nvSpPr>
          <p:spPr bwMode="auto">
            <a:xfrm>
              <a:off x="3028" y="1931"/>
              <a:ext cx="2381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Persönliches Foul ohne Freiwurf</a:t>
              </a:r>
            </a:p>
          </p:txBody>
        </p:sp>
        <p:sp>
          <p:nvSpPr>
            <p:cNvPr id="111664" name="Text Box 74"/>
            <p:cNvSpPr txBox="1">
              <a:spLocks noChangeArrowheads="1"/>
            </p:cNvSpPr>
            <p:nvPr/>
          </p:nvSpPr>
          <p:spPr bwMode="auto">
            <a:xfrm>
              <a:off x="2206" y="1931"/>
              <a:ext cx="142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705225" y="3624263"/>
            <a:ext cx="5084763" cy="233362"/>
            <a:chOff x="2198" y="2092"/>
            <a:chExt cx="3203" cy="147"/>
          </a:xfrm>
        </p:grpSpPr>
        <p:sp>
          <p:nvSpPr>
            <p:cNvPr id="111661" name="Text Box 76"/>
            <p:cNvSpPr txBox="1">
              <a:spLocks noChangeArrowheads="1"/>
            </p:cNvSpPr>
            <p:nvPr/>
          </p:nvSpPr>
          <p:spPr bwMode="auto">
            <a:xfrm>
              <a:off x="3020" y="2103"/>
              <a:ext cx="2381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Persönliches Foul mit Freiwurf</a:t>
              </a:r>
            </a:p>
          </p:txBody>
        </p:sp>
        <p:sp>
          <p:nvSpPr>
            <p:cNvPr id="111662" name="Text Box 77"/>
            <p:cNvSpPr txBox="1">
              <a:spLocks noChangeArrowheads="1"/>
            </p:cNvSpPr>
            <p:nvPr/>
          </p:nvSpPr>
          <p:spPr bwMode="auto">
            <a:xfrm>
              <a:off x="2198" y="2092"/>
              <a:ext cx="143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3‘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706813" y="3822700"/>
            <a:ext cx="5083175" cy="233363"/>
            <a:chOff x="2168" y="2314"/>
            <a:chExt cx="3202" cy="147"/>
          </a:xfrm>
        </p:grpSpPr>
        <p:sp>
          <p:nvSpPr>
            <p:cNvPr id="111659" name="Text Box 79"/>
            <p:cNvSpPr txBox="1">
              <a:spLocks noChangeArrowheads="1"/>
            </p:cNvSpPr>
            <p:nvPr/>
          </p:nvSpPr>
          <p:spPr bwMode="auto">
            <a:xfrm>
              <a:off x="2989" y="2336"/>
              <a:ext cx="2381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Technisches Foul</a:t>
              </a:r>
            </a:p>
          </p:txBody>
        </p:sp>
        <p:sp>
          <p:nvSpPr>
            <p:cNvPr id="111660" name="Text Box 80"/>
            <p:cNvSpPr txBox="1">
              <a:spLocks noChangeArrowheads="1"/>
            </p:cNvSpPr>
            <p:nvPr/>
          </p:nvSpPr>
          <p:spPr bwMode="auto">
            <a:xfrm>
              <a:off x="2168" y="2314"/>
              <a:ext cx="143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2</a:t>
              </a:r>
              <a:r>
                <a:rPr lang="de-DE" sz="1400" b="1" baseline="3000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3705225" y="4237038"/>
            <a:ext cx="5086350" cy="198437"/>
            <a:chOff x="2156" y="2795"/>
            <a:chExt cx="3204" cy="125"/>
          </a:xfrm>
        </p:grpSpPr>
        <p:sp>
          <p:nvSpPr>
            <p:cNvPr id="111656" name="Text Box 86"/>
            <p:cNvSpPr txBox="1">
              <a:spLocks noChangeArrowheads="1"/>
            </p:cNvSpPr>
            <p:nvPr/>
          </p:nvSpPr>
          <p:spPr bwMode="auto">
            <a:xfrm>
              <a:off x="2979" y="2795"/>
              <a:ext cx="2381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Disqualifizierendes Foul (Feldspieler)</a:t>
              </a:r>
            </a:p>
          </p:txBody>
        </p:sp>
        <p:sp>
          <p:nvSpPr>
            <p:cNvPr id="111657" name="Text Box 87"/>
            <p:cNvSpPr txBox="1">
              <a:spLocks noChangeArrowheads="1"/>
            </p:cNvSpPr>
            <p:nvPr/>
          </p:nvSpPr>
          <p:spPr bwMode="auto">
            <a:xfrm>
              <a:off x="2156" y="2795"/>
              <a:ext cx="143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2</a:t>
              </a:r>
              <a:r>
                <a:rPr lang="de-DE" sz="1400" b="1" baseline="300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1658" name="Text Box 88"/>
            <p:cNvSpPr txBox="1">
              <a:spLocks noChangeArrowheads="1"/>
            </p:cNvSpPr>
            <p:nvPr/>
          </p:nvSpPr>
          <p:spPr bwMode="auto">
            <a:xfrm>
              <a:off x="2291" y="2795"/>
              <a:ext cx="138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3706813" y="5037138"/>
            <a:ext cx="4897437" cy="219075"/>
            <a:chOff x="2191" y="2941"/>
            <a:chExt cx="3213" cy="138"/>
          </a:xfrm>
        </p:grpSpPr>
        <p:sp>
          <p:nvSpPr>
            <p:cNvPr id="111650" name="Text Box 90"/>
            <p:cNvSpPr txBox="1">
              <a:spLocks noChangeArrowheads="1"/>
            </p:cNvSpPr>
            <p:nvPr/>
          </p:nvSpPr>
          <p:spPr bwMode="auto">
            <a:xfrm>
              <a:off x="3058" y="2941"/>
              <a:ext cx="2346" cy="1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Disqualifizierendes Foul (Ersatzspieler)</a:t>
              </a:r>
            </a:p>
          </p:txBody>
        </p:sp>
        <p:sp>
          <p:nvSpPr>
            <p:cNvPr id="111651" name="Text Box 91"/>
            <p:cNvSpPr txBox="1">
              <a:spLocks noChangeArrowheads="1"/>
            </p:cNvSpPr>
            <p:nvPr/>
          </p:nvSpPr>
          <p:spPr bwMode="auto">
            <a:xfrm>
              <a:off x="2191" y="2942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1652" name="Text Box 92"/>
            <p:cNvSpPr txBox="1">
              <a:spLocks noChangeArrowheads="1"/>
            </p:cNvSpPr>
            <p:nvPr/>
          </p:nvSpPr>
          <p:spPr bwMode="auto">
            <a:xfrm>
              <a:off x="2326" y="2943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1653" name="Text Box 93"/>
            <p:cNvSpPr txBox="1">
              <a:spLocks noChangeArrowheads="1"/>
            </p:cNvSpPr>
            <p:nvPr/>
          </p:nvSpPr>
          <p:spPr bwMode="auto">
            <a:xfrm>
              <a:off x="2453" y="2943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1654" name="Text Box 94"/>
            <p:cNvSpPr txBox="1">
              <a:spLocks noChangeArrowheads="1"/>
            </p:cNvSpPr>
            <p:nvPr/>
          </p:nvSpPr>
          <p:spPr bwMode="auto">
            <a:xfrm>
              <a:off x="2574" y="2943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1655" name="Text Box 95"/>
            <p:cNvSpPr txBox="1">
              <a:spLocks noChangeArrowheads="1"/>
            </p:cNvSpPr>
            <p:nvPr/>
          </p:nvSpPr>
          <p:spPr bwMode="auto">
            <a:xfrm>
              <a:off x="2694" y="2942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3709988" y="5251450"/>
            <a:ext cx="4894262" cy="220663"/>
            <a:chOff x="2193" y="3075"/>
            <a:chExt cx="3083" cy="139"/>
          </a:xfrm>
        </p:grpSpPr>
        <p:sp>
          <p:nvSpPr>
            <p:cNvPr id="111644" name="Text Box 98"/>
            <p:cNvSpPr txBox="1">
              <a:spLocks noChangeArrowheads="1"/>
            </p:cNvSpPr>
            <p:nvPr/>
          </p:nvSpPr>
          <p:spPr bwMode="auto">
            <a:xfrm>
              <a:off x="3023" y="3078"/>
              <a:ext cx="2253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Disqualifizierendes Foul (Gewalttätigkeit)</a:t>
              </a:r>
            </a:p>
          </p:txBody>
        </p:sp>
        <p:sp>
          <p:nvSpPr>
            <p:cNvPr id="111645" name="Text Box 99"/>
            <p:cNvSpPr txBox="1">
              <a:spLocks noChangeArrowheads="1"/>
            </p:cNvSpPr>
            <p:nvPr/>
          </p:nvSpPr>
          <p:spPr bwMode="auto">
            <a:xfrm>
              <a:off x="2193" y="3075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1646" name="Text Box 100"/>
            <p:cNvSpPr txBox="1">
              <a:spLocks noChangeArrowheads="1"/>
            </p:cNvSpPr>
            <p:nvPr/>
          </p:nvSpPr>
          <p:spPr bwMode="auto">
            <a:xfrm>
              <a:off x="2324" y="3075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1647" name="Text Box 101"/>
            <p:cNvSpPr txBox="1">
              <a:spLocks noChangeArrowheads="1"/>
            </p:cNvSpPr>
            <p:nvPr/>
          </p:nvSpPr>
          <p:spPr bwMode="auto">
            <a:xfrm>
              <a:off x="2453" y="3075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1648" name="Text Box 102"/>
            <p:cNvSpPr txBox="1">
              <a:spLocks noChangeArrowheads="1"/>
            </p:cNvSpPr>
            <p:nvPr/>
          </p:nvSpPr>
          <p:spPr bwMode="auto">
            <a:xfrm>
              <a:off x="2573" y="3075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1649" name="Text Box 103"/>
            <p:cNvSpPr txBox="1">
              <a:spLocks noChangeArrowheads="1"/>
            </p:cNvSpPr>
            <p:nvPr/>
          </p:nvSpPr>
          <p:spPr bwMode="auto">
            <a:xfrm>
              <a:off x="2689" y="3075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4122738" y="5751513"/>
            <a:ext cx="4770437" cy="323850"/>
            <a:chOff x="2409" y="3623"/>
            <a:chExt cx="2719" cy="204"/>
          </a:xfrm>
        </p:grpSpPr>
        <p:sp>
          <p:nvSpPr>
            <p:cNvPr id="111642" name="Text Box 106"/>
            <p:cNvSpPr txBox="1">
              <a:spLocks noChangeArrowheads="1"/>
            </p:cNvSpPr>
            <p:nvPr/>
          </p:nvSpPr>
          <p:spPr bwMode="auto">
            <a:xfrm>
              <a:off x="2952" y="3623"/>
              <a:ext cx="2176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Technisches („B“-)Foul gegen Coach (Bank)</a:t>
              </a:r>
            </a:p>
          </p:txBody>
        </p:sp>
        <p:sp>
          <p:nvSpPr>
            <p:cNvPr id="111643" name="Text Box 107"/>
            <p:cNvSpPr txBox="1">
              <a:spLocks noChangeArrowheads="1"/>
            </p:cNvSpPr>
            <p:nvPr/>
          </p:nvSpPr>
          <p:spPr bwMode="auto">
            <a:xfrm>
              <a:off x="2409" y="3691"/>
              <a:ext cx="137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chemeClr val="tx1"/>
                  </a:solidFill>
                </a:rPr>
                <a:t>5</a:t>
              </a:r>
              <a:r>
                <a:rPr lang="de-DE" sz="1400" b="1" baseline="3000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4314825" y="5859463"/>
            <a:ext cx="3929063" cy="377825"/>
            <a:chOff x="2667" y="3734"/>
            <a:chExt cx="2876" cy="238"/>
          </a:xfrm>
        </p:grpSpPr>
        <p:sp>
          <p:nvSpPr>
            <p:cNvPr id="111640" name="Text Box 109"/>
            <p:cNvSpPr txBox="1">
              <a:spLocks noChangeArrowheads="1"/>
            </p:cNvSpPr>
            <p:nvPr/>
          </p:nvSpPr>
          <p:spPr bwMode="auto">
            <a:xfrm>
              <a:off x="3224" y="3836"/>
              <a:ext cx="2319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Technisches („C“-)Foul gegen Coach</a:t>
              </a:r>
            </a:p>
          </p:txBody>
        </p:sp>
        <p:sp>
          <p:nvSpPr>
            <p:cNvPr id="111641" name="Text Box 110"/>
            <p:cNvSpPr txBox="1">
              <a:spLocks noChangeArrowheads="1"/>
            </p:cNvSpPr>
            <p:nvPr/>
          </p:nvSpPr>
          <p:spPr bwMode="auto">
            <a:xfrm>
              <a:off x="2667" y="3734"/>
              <a:ext cx="182" cy="13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chemeClr val="tx1"/>
                  </a:solidFill>
                </a:rPr>
                <a:t>5</a:t>
              </a:r>
              <a:r>
                <a:rPr lang="de-DE" sz="1400" b="1" baseline="3000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2BF3FA02-13B4-4F66-BA9A-8AB7A17D8150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25746" name="Text Box 82"/>
          <p:cNvSpPr txBox="1">
            <a:spLocks noChangeArrowheads="1"/>
          </p:cNvSpPr>
          <p:nvPr/>
        </p:nvSpPr>
        <p:spPr bwMode="auto">
          <a:xfrm>
            <a:off x="5011738" y="4041775"/>
            <a:ext cx="3779837" cy="198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Unsportliches Foul</a:t>
            </a:r>
          </a:p>
        </p:txBody>
      </p:sp>
      <p:sp>
        <p:nvSpPr>
          <p:cNvPr id="625747" name="Text Box 83"/>
          <p:cNvSpPr txBox="1">
            <a:spLocks noChangeArrowheads="1"/>
          </p:cNvSpPr>
          <p:nvPr/>
        </p:nvSpPr>
        <p:spPr bwMode="auto">
          <a:xfrm>
            <a:off x="3708400" y="4029075"/>
            <a:ext cx="225425" cy="198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de-DE" sz="1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25748" name="Oval 84"/>
          <p:cNvSpPr>
            <a:spLocks noChangeArrowheads="1"/>
          </p:cNvSpPr>
          <p:nvPr/>
        </p:nvSpPr>
        <p:spPr bwMode="auto">
          <a:xfrm>
            <a:off x="3698875" y="4029075"/>
            <a:ext cx="215900" cy="198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1" name="Gruppieren 1"/>
          <p:cNvGrpSpPr>
            <a:grpSpLocks/>
          </p:cNvGrpSpPr>
          <p:nvPr/>
        </p:nvGrpSpPr>
        <p:grpSpPr bwMode="auto">
          <a:xfrm>
            <a:off x="3708400" y="4635500"/>
            <a:ext cx="5080000" cy="215900"/>
            <a:chOff x="3707704" y="4635402"/>
            <a:chExt cx="5080004" cy="216016"/>
          </a:xfrm>
        </p:grpSpPr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3707706" y="4635511"/>
              <a:ext cx="5080002" cy="215900"/>
              <a:chOff x="2174" y="2784"/>
              <a:chExt cx="3200" cy="136"/>
            </a:xfrm>
          </p:grpSpPr>
          <p:sp>
            <p:nvSpPr>
              <p:cNvPr id="111637" name="Text Box 86"/>
              <p:cNvSpPr txBox="1">
                <a:spLocks noChangeArrowheads="1"/>
              </p:cNvSpPr>
              <p:nvPr/>
            </p:nvSpPr>
            <p:spPr bwMode="auto">
              <a:xfrm>
                <a:off x="2993" y="2784"/>
                <a:ext cx="2381" cy="1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1400" b="1">
                    <a:solidFill>
                      <a:schemeClr val="tx1"/>
                    </a:solidFill>
                  </a:rPr>
                  <a:t>Spieldisqualifikation (Feldspieler)</a:t>
                </a:r>
              </a:p>
            </p:txBody>
          </p:sp>
          <p:sp>
            <p:nvSpPr>
              <p:cNvPr id="111638" name="Text Box 87"/>
              <p:cNvSpPr txBox="1">
                <a:spLocks noChangeArrowheads="1"/>
              </p:cNvSpPr>
              <p:nvPr/>
            </p:nvSpPr>
            <p:spPr bwMode="auto">
              <a:xfrm>
                <a:off x="2174" y="2784"/>
                <a:ext cx="143" cy="1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de-DE" sz="1400" b="1">
                    <a:solidFill>
                      <a:schemeClr val="tx1"/>
                    </a:solidFill>
                  </a:rPr>
                  <a:t>2</a:t>
                </a:r>
                <a:endParaRPr lang="de-DE" sz="1400" b="1" baseline="300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 Box 88"/>
              <p:cNvSpPr txBox="1">
                <a:spLocks noChangeArrowheads="1"/>
              </p:cNvSpPr>
              <p:nvPr/>
            </p:nvSpPr>
            <p:spPr bwMode="auto">
              <a:xfrm>
                <a:off x="2435" y="2784"/>
                <a:ext cx="121" cy="1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de-DE" sz="1400" b="1" spc="-150" dirty="0">
                    <a:solidFill>
                      <a:schemeClr val="tx1"/>
                    </a:solidFill>
                    <a:latin typeface="Arial Narrow" pitchFamily="34" charset="0"/>
                  </a:rPr>
                  <a:t>SD</a:t>
                </a:r>
              </a:p>
            </p:txBody>
          </p:sp>
        </p:grpSp>
        <p:sp>
          <p:nvSpPr>
            <p:cNvPr id="111634" name="Text Box 83"/>
            <p:cNvSpPr txBox="1">
              <a:spLocks noChangeArrowheads="1"/>
            </p:cNvSpPr>
            <p:nvPr/>
          </p:nvSpPr>
          <p:spPr bwMode="auto">
            <a:xfrm>
              <a:off x="3915495" y="4635402"/>
              <a:ext cx="222250" cy="2160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 sz="14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1635" name="Oval 84"/>
            <p:cNvSpPr>
              <a:spLocks noChangeArrowheads="1"/>
            </p:cNvSpPr>
            <p:nvPr/>
          </p:nvSpPr>
          <p:spPr bwMode="auto">
            <a:xfrm>
              <a:off x="3707704" y="4643681"/>
              <a:ext cx="215900" cy="1983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1636" name="Oval 84"/>
            <p:cNvSpPr>
              <a:spLocks noChangeArrowheads="1"/>
            </p:cNvSpPr>
            <p:nvPr/>
          </p:nvSpPr>
          <p:spPr bwMode="auto">
            <a:xfrm>
              <a:off x="3915421" y="4644245"/>
              <a:ext cx="215900" cy="1983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5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5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46" grpId="0" animBg="1"/>
      <p:bldP spid="625747" grpId="0" animBg="1"/>
      <p:bldP spid="625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017588" y="2416175"/>
            <a:ext cx="7478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Gegeneinander aufgerechnete Freiwurfstrafen werden durch ein</a:t>
            </a:r>
          </a:p>
          <a:p>
            <a:r>
              <a:rPr lang="de-DE" sz="2000" dirty="0">
                <a:solidFill>
                  <a:schemeClr val="tx1"/>
                </a:solidFill>
              </a:rPr>
              <a:t>tiefgestelltes kleines „c“ kenntlich gemacht: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12875" y="3538538"/>
            <a:ext cx="6543675" cy="322262"/>
            <a:chOff x="336" y="1506"/>
            <a:chExt cx="4122" cy="203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16" y="1506"/>
              <a:ext cx="3642" cy="185"/>
              <a:chOff x="308" y="1824"/>
              <a:chExt cx="3642" cy="185"/>
            </a:xfrm>
          </p:grpSpPr>
          <p:pic>
            <p:nvPicPr>
              <p:cNvPr id="112660" name="Picture 5" descr="spieler-spalt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824"/>
                <a:ext cx="3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61" name="Rectangle 6"/>
              <p:cNvSpPr>
                <a:spLocks noChangeArrowheads="1"/>
              </p:cNvSpPr>
              <p:nvPr/>
            </p:nvSpPr>
            <p:spPr bwMode="auto">
              <a:xfrm>
                <a:off x="308" y="1842"/>
                <a:ext cx="20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  <a:sym typeface="Wingdings 2" pitchFamily="18" charset="2"/>
                  </a:rPr>
                  <a:t></a:t>
                </a:r>
              </a:p>
            </p:txBody>
          </p:sp>
          <p:sp>
            <p:nvSpPr>
              <p:cNvPr id="112662" name="Text Box 7"/>
              <p:cNvSpPr txBox="1">
                <a:spLocks noChangeArrowheads="1"/>
              </p:cNvSpPr>
              <p:nvPr/>
            </p:nvSpPr>
            <p:spPr bwMode="auto">
              <a:xfrm>
                <a:off x="476" y="1833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08</a:t>
                </a:r>
              </a:p>
            </p:txBody>
          </p:sp>
          <p:sp>
            <p:nvSpPr>
              <p:cNvPr id="112663" name="Text Box 8"/>
              <p:cNvSpPr txBox="1">
                <a:spLocks noChangeArrowheads="1"/>
              </p:cNvSpPr>
              <p:nvPr/>
            </p:nvSpPr>
            <p:spPr bwMode="auto">
              <a:xfrm>
                <a:off x="722" y="1833"/>
                <a:ext cx="6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KUBITZA, J.</a:t>
                </a:r>
              </a:p>
            </p:txBody>
          </p:sp>
          <p:sp>
            <p:nvSpPr>
              <p:cNvPr id="112664" name="Text Box 10"/>
              <p:cNvSpPr txBox="1">
                <a:spLocks noChangeArrowheads="1"/>
              </p:cNvSpPr>
              <p:nvPr/>
            </p:nvSpPr>
            <p:spPr bwMode="auto">
              <a:xfrm>
                <a:off x="2790" y="1836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12665" name="Text Box 11"/>
              <p:cNvSpPr txBox="1">
                <a:spLocks noChangeArrowheads="1"/>
              </p:cNvSpPr>
              <p:nvPr/>
            </p:nvSpPr>
            <p:spPr bwMode="auto">
              <a:xfrm>
                <a:off x="2630" y="1833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12666" name="Oval 12"/>
              <p:cNvSpPr>
                <a:spLocks noChangeArrowheads="1"/>
              </p:cNvSpPr>
              <p:nvPr/>
            </p:nvSpPr>
            <p:spPr bwMode="auto">
              <a:xfrm>
                <a:off x="2670" y="187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112659" name="Text Box 13"/>
            <p:cNvSpPr txBox="1">
              <a:spLocks noChangeArrowheads="1"/>
            </p:cNvSpPr>
            <p:nvPr/>
          </p:nvSpPr>
          <p:spPr bwMode="auto">
            <a:xfrm>
              <a:off x="336" y="1536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Team A: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12875" y="3552825"/>
            <a:ext cx="6543675" cy="1054100"/>
            <a:chOff x="336" y="1315"/>
            <a:chExt cx="4122" cy="664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816" y="1315"/>
              <a:ext cx="3642" cy="664"/>
              <a:chOff x="816" y="1315"/>
              <a:chExt cx="3642" cy="664"/>
            </a:xfrm>
          </p:grpSpPr>
          <p:pic>
            <p:nvPicPr>
              <p:cNvPr id="112649" name="Picture 16" descr="spieler-spalt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44" y="1776"/>
                <a:ext cx="3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50" name="Rectangle 17"/>
              <p:cNvSpPr>
                <a:spLocks noChangeArrowheads="1"/>
              </p:cNvSpPr>
              <p:nvPr/>
            </p:nvSpPr>
            <p:spPr bwMode="auto">
              <a:xfrm>
                <a:off x="816" y="1794"/>
                <a:ext cx="20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  <a:sym typeface="Wingdings 2" pitchFamily="18" charset="2"/>
                  </a:rPr>
                  <a:t></a:t>
                </a:r>
              </a:p>
            </p:txBody>
          </p:sp>
          <p:sp>
            <p:nvSpPr>
              <p:cNvPr id="112651" name="Text Box 18"/>
              <p:cNvSpPr txBox="1">
                <a:spLocks noChangeArrowheads="1"/>
              </p:cNvSpPr>
              <p:nvPr/>
            </p:nvSpPr>
            <p:spPr bwMode="auto">
              <a:xfrm>
                <a:off x="984" y="1785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12652" name="Text Box 19"/>
              <p:cNvSpPr txBox="1">
                <a:spLocks noChangeArrowheads="1"/>
              </p:cNvSpPr>
              <p:nvPr/>
            </p:nvSpPr>
            <p:spPr bwMode="auto">
              <a:xfrm>
                <a:off x="1230" y="1785"/>
                <a:ext cx="8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HARTMANN, S.</a:t>
                </a:r>
              </a:p>
            </p:txBody>
          </p:sp>
          <p:sp>
            <p:nvSpPr>
              <p:cNvPr id="112653" name="Text Box 20"/>
              <p:cNvSpPr txBox="1">
                <a:spLocks noChangeArrowheads="1"/>
              </p:cNvSpPr>
              <p:nvPr/>
            </p:nvSpPr>
            <p:spPr bwMode="auto">
              <a:xfrm>
                <a:off x="3478" y="1785"/>
                <a:ext cx="21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tIns="0" bIns="0">
                <a:spAutoFit/>
              </a:bodyPr>
              <a:lstStyle/>
              <a:p>
                <a:r>
                  <a:rPr lang="de-DE" sz="1200" b="1">
                    <a:solidFill>
                      <a:srgbClr val="FF3300"/>
                    </a:solidFill>
                  </a:rPr>
                  <a:t>6</a:t>
                </a:r>
                <a:r>
                  <a:rPr lang="de-DE" sz="1200" b="1" baseline="30000">
                    <a:solidFill>
                      <a:srgbClr val="FF3300"/>
                    </a:solidFill>
                  </a:rPr>
                  <a:t>T</a:t>
                </a:r>
              </a:p>
              <a:p>
                <a:r>
                  <a:rPr lang="de-DE" sz="1200" b="1" baseline="30000">
                    <a:solidFill>
                      <a:srgbClr val="FF3300"/>
                    </a:solidFill>
                  </a:rPr>
                  <a:t>   C</a:t>
                </a:r>
              </a:p>
            </p:txBody>
          </p:sp>
          <p:sp>
            <p:nvSpPr>
              <p:cNvPr id="112654" name="Text Box 21"/>
              <p:cNvSpPr txBox="1">
                <a:spLocks noChangeArrowheads="1"/>
              </p:cNvSpPr>
              <p:nvPr/>
            </p:nvSpPr>
            <p:spPr bwMode="auto">
              <a:xfrm>
                <a:off x="3298" y="1788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12655" name="Text Box 22"/>
              <p:cNvSpPr txBox="1">
                <a:spLocks noChangeArrowheads="1"/>
              </p:cNvSpPr>
              <p:nvPr/>
            </p:nvSpPr>
            <p:spPr bwMode="auto">
              <a:xfrm>
                <a:off x="3138" y="1785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12656" name="Oval 23"/>
              <p:cNvSpPr>
                <a:spLocks noChangeArrowheads="1"/>
              </p:cNvSpPr>
              <p:nvPr/>
            </p:nvSpPr>
            <p:spPr bwMode="auto">
              <a:xfrm>
                <a:off x="3178" y="182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12657" name="Text Box 20"/>
              <p:cNvSpPr txBox="1">
                <a:spLocks noChangeArrowheads="1"/>
              </p:cNvSpPr>
              <p:nvPr/>
            </p:nvSpPr>
            <p:spPr bwMode="auto">
              <a:xfrm>
                <a:off x="3478" y="1315"/>
                <a:ext cx="21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tIns="0" bIns="0">
                <a:spAutoFit/>
              </a:bodyPr>
              <a:lstStyle/>
              <a:p>
                <a:r>
                  <a:rPr lang="de-DE" sz="1200" b="1">
                    <a:solidFill>
                      <a:srgbClr val="FF3300"/>
                    </a:solidFill>
                  </a:rPr>
                  <a:t>6</a:t>
                </a:r>
                <a:r>
                  <a:rPr lang="de-DE" sz="1200" b="1" baseline="30000">
                    <a:solidFill>
                      <a:srgbClr val="FF3300"/>
                    </a:solidFill>
                  </a:rPr>
                  <a:t>T</a:t>
                </a:r>
              </a:p>
              <a:p>
                <a:r>
                  <a:rPr lang="de-DE" sz="1200" b="1" baseline="30000">
                    <a:solidFill>
                      <a:srgbClr val="FF3300"/>
                    </a:solidFill>
                  </a:rPr>
                  <a:t>   C</a:t>
                </a:r>
              </a:p>
            </p:txBody>
          </p:sp>
        </p:grpSp>
        <p:sp>
          <p:nvSpPr>
            <p:cNvPr id="112648" name="Text Box 24"/>
            <p:cNvSpPr txBox="1">
              <a:spLocks noChangeArrowheads="1"/>
            </p:cNvSpPr>
            <p:nvPr/>
          </p:nvSpPr>
          <p:spPr bwMode="auto">
            <a:xfrm>
              <a:off x="336" y="1776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Team B:</a:t>
              </a:r>
            </a:p>
          </p:txBody>
        </p:sp>
      </p:grpSp>
      <p:sp>
        <p:nvSpPr>
          <p:cNvPr id="112645" name="Text Box 25"/>
          <p:cNvSpPr txBox="1">
            <a:spLocks noChangeArrowheads="1"/>
          </p:cNvSpPr>
          <p:nvPr/>
        </p:nvSpPr>
        <p:spPr bwMode="auto">
          <a:xfrm>
            <a:off x="2044700" y="1104900"/>
            <a:ext cx="548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Kompensation von Foulstrafen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7AC1993-4464-4FED-BD21-7426D5B785D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2771775" y="2308225"/>
            <a:ext cx="375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Disqualifikation des Trainers:</a:t>
            </a:r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2195513" y="4181475"/>
            <a:ext cx="5154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Disqualifikation des Trainer-Assistenten: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1013" y="2867025"/>
            <a:ext cx="5773737" cy="777875"/>
            <a:chOff x="672" y="2736"/>
            <a:chExt cx="3637" cy="490"/>
          </a:xfrm>
        </p:grpSpPr>
        <p:pic>
          <p:nvPicPr>
            <p:cNvPr id="113683" name="Picture 5" descr="trainer_spalt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" y="2736"/>
              <a:ext cx="36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84" name="Rectangle 6"/>
            <p:cNvSpPr>
              <a:spLocks noChangeArrowheads="1"/>
            </p:cNvSpPr>
            <p:nvPr/>
          </p:nvSpPr>
          <p:spPr bwMode="auto">
            <a:xfrm>
              <a:off x="678" y="2802"/>
              <a:ext cx="2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113685" name="Rectangle 7"/>
            <p:cNvSpPr>
              <a:spLocks noChangeArrowheads="1"/>
            </p:cNvSpPr>
            <p:nvPr/>
          </p:nvSpPr>
          <p:spPr bwMode="auto">
            <a:xfrm>
              <a:off x="672" y="3044"/>
              <a:ext cx="2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113686" name="Text Box 8"/>
            <p:cNvSpPr txBox="1">
              <a:spLocks noChangeArrowheads="1"/>
            </p:cNvSpPr>
            <p:nvPr/>
          </p:nvSpPr>
          <p:spPr bwMode="auto">
            <a:xfrm>
              <a:off x="1298" y="2785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KASCH, M.</a:t>
              </a:r>
            </a:p>
          </p:txBody>
        </p:sp>
        <p:sp>
          <p:nvSpPr>
            <p:cNvPr id="113687" name="Text Box 9"/>
            <p:cNvSpPr txBox="1">
              <a:spLocks noChangeArrowheads="1"/>
            </p:cNvSpPr>
            <p:nvPr/>
          </p:nvSpPr>
          <p:spPr bwMode="auto">
            <a:xfrm>
              <a:off x="1284" y="3018"/>
              <a:ext cx="7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VELMEDEN, H.</a:t>
              </a:r>
            </a:p>
          </p:txBody>
        </p:sp>
        <p:sp>
          <p:nvSpPr>
            <p:cNvPr id="113688" name="Text Box 10"/>
            <p:cNvSpPr txBox="1">
              <a:spLocks noChangeArrowheads="1"/>
            </p:cNvSpPr>
            <p:nvPr/>
          </p:nvSpPr>
          <p:spPr bwMode="auto">
            <a:xfrm>
              <a:off x="3072" y="2803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A 793</a:t>
              </a:r>
            </a:p>
          </p:txBody>
        </p:sp>
        <p:sp>
          <p:nvSpPr>
            <p:cNvPr id="113689" name="Line 11"/>
            <p:cNvSpPr>
              <a:spLocks noChangeShapeType="1"/>
            </p:cNvSpPr>
            <p:nvPr/>
          </p:nvSpPr>
          <p:spPr bwMode="auto">
            <a:xfrm>
              <a:off x="3120" y="312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90" name="Text Box 12"/>
            <p:cNvSpPr txBox="1">
              <a:spLocks noChangeArrowheads="1"/>
            </p:cNvSpPr>
            <p:nvPr/>
          </p:nvSpPr>
          <p:spPr bwMode="auto">
            <a:xfrm>
              <a:off x="3733" y="2796"/>
              <a:ext cx="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6</a:t>
              </a:r>
              <a:r>
                <a:rPr lang="de-DE" sz="1200" b="1" baseline="30000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13691" name="Text Box 13"/>
            <p:cNvSpPr txBox="1">
              <a:spLocks noChangeArrowheads="1"/>
            </p:cNvSpPr>
            <p:nvPr/>
          </p:nvSpPr>
          <p:spPr bwMode="auto">
            <a:xfrm>
              <a:off x="3924" y="279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D</a:t>
              </a:r>
              <a:endParaRPr lang="de-DE" sz="1200" b="1" baseline="30000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44663" y="4811713"/>
            <a:ext cx="5780087" cy="777875"/>
            <a:chOff x="768" y="3456"/>
            <a:chExt cx="3641" cy="490"/>
          </a:xfrm>
        </p:grpSpPr>
        <p:pic>
          <p:nvPicPr>
            <p:cNvPr id="113672" name="Picture 15" descr="trainer_spalt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" y="3456"/>
              <a:ext cx="36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3" name="Rectangle 16"/>
            <p:cNvSpPr>
              <a:spLocks noChangeArrowheads="1"/>
            </p:cNvSpPr>
            <p:nvPr/>
          </p:nvSpPr>
          <p:spPr bwMode="auto">
            <a:xfrm>
              <a:off x="774" y="3522"/>
              <a:ext cx="2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113674" name="Rectangle 17"/>
            <p:cNvSpPr>
              <a:spLocks noChangeArrowheads="1"/>
            </p:cNvSpPr>
            <p:nvPr/>
          </p:nvSpPr>
          <p:spPr bwMode="auto">
            <a:xfrm>
              <a:off x="768" y="3764"/>
              <a:ext cx="2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113675" name="Text Box 18"/>
            <p:cNvSpPr txBox="1">
              <a:spLocks noChangeArrowheads="1"/>
            </p:cNvSpPr>
            <p:nvPr/>
          </p:nvSpPr>
          <p:spPr bwMode="auto">
            <a:xfrm>
              <a:off x="1394" y="3505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KASCH, M.</a:t>
              </a:r>
            </a:p>
          </p:txBody>
        </p:sp>
        <p:sp>
          <p:nvSpPr>
            <p:cNvPr id="113676" name="Text Box 19"/>
            <p:cNvSpPr txBox="1">
              <a:spLocks noChangeArrowheads="1"/>
            </p:cNvSpPr>
            <p:nvPr/>
          </p:nvSpPr>
          <p:spPr bwMode="auto">
            <a:xfrm>
              <a:off x="1380" y="3738"/>
              <a:ext cx="7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VELMEDEN, H.</a:t>
              </a:r>
            </a:p>
          </p:txBody>
        </p:sp>
        <p:sp>
          <p:nvSpPr>
            <p:cNvPr id="113677" name="Text Box 20"/>
            <p:cNvSpPr txBox="1">
              <a:spLocks noChangeArrowheads="1"/>
            </p:cNvSpPr>
            <p:nvPr/>
          </p:nvSpPr>
          <p:spPr bwMode="auto">
            <a:xfrm>
              <a:off x="3168" y="3523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tx1"/>
                  </a:solidFill>
                </a:rPr>
                <a:t>A 793</a:t>
              </a:r>
            </a:p>
          </p:txBody>
        </p:sp>
        <p:sp>
          <p:nvSpPr>
            <p:cNvPr id="113678" name="Line 21"/>
            <p:cNvSpPr>
              <a:spLocks noChangeShapeType="1"/>
            </p:cNvSpPr>
            <p:nvPr/>
          </p:nvSpPr>
          <p:spPr bwMode="auto">
            <a:xfrm>
              <a:off x="3216" y="384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79" name="Text Box 22"/>
            <p:cNvSpPr txBox="1">
              <a:spLocks noChangeArrowheads="1"/>
            </p:cNvSpPr>
            <p:nvPr/>
          </p:nvSpPr>
          <p:spPr bwMode="auto">
            <a:xfrm>
              <a:off x="3829" y="3516"/>
              <a:ext cx="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8</a:t>
              </a:r>
              <a:r>
                <a:rPr lang="de-DE" sz="1200" b="1" baseline="300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13680" name="Text Box 23"/>
            <p:cNvSpPr txBox="1">
              <a:spLocks noChangeArrowheads="1"/>
            </p:cNvSpPr>
            <p:nvPr/>
          </p:nvSpPr>
          <p:spPr bwMode="auto">
            <a:xfrm>
              <a:off x="3840" y="374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D</a:t>
              </a:r>
              <a:endParaRPr lang="de-DE" sz="1200" b="1" baseline="30000">
                <a:solidFill>
                  <a:srgbClr val="FF3300"/>
                </a:solidFill>
              </a:endParaRPr>
            </a:p>
          </p:txBody>
        </p:sp>
        <p:sp>
          <p:nvSpPr>
            <p:cNvPr id="113681" name="Text Box 24"/>
            <p:cNvSpPr txBox="1">
              <a:spLocks noChangeArrowheads="1"/>
            </p:cNvSpPr>
            <p:nvPr/>
          </p:nvSpPr>
          <p:spPr bwMode="auto">
            <a:xfrm>
              <a:off x="4032" y="374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D</a:t>
              </a:r>
              <a:endParaRPr lang="de-DE" sz="1200" b="1" baseline="30000">
                <a:solidFill>
                  <a:srgbClr val="FF3300"/>
                </a:solidFill>
              </a:endParaRPr>
            </a:p>
          </p:txBody>
        </p:sp>
        <p:sp>
          <p:nvSpPr>
            <p:cNvPr id="113682" name="Text Box 25"/>
            <p:cNvSpPr txBox="1">
              <a:spLocks noChangeArrowheads="1"/>
            </p:cNvSpPr>
            <p:nvPr/>
          </p:nvSpPr>
          <p:spPr bwMode="auto">
            <a:xfrm>
              <a:off x="4224" y="374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3300"/>
                  </a:solidFill>
                </a:rPr>
                <a:t>D</a:t>
              </a:r>
              <a:endParaRPr lang="de-DE" sz="1200" b="1" baseline="30000">
                <a:solidFill>
                  <a:srgbClr val="FF3300"/>
                </a:solidFill>
              </a:endParaRPr>
            </a:p>
          </p:txBody>
        </p:sp>
      </p:grpSp>
      <p:sp>
        <p:nvSpPr>
          <p:cNvPr id="113670" name="Text Box 26"/>
          <p:cNvSpPr txBox="1">
            <a:spLocks noChangeArrowheads="1"/>
          </p:cNvSpPr>
          <p:nvPr/>
        </p:nvSpPr>
        <p:spPr bwMode="auto">
          <a:xfrm>
            <a:off x="2649538" y="1033463"/>
            <a:ext cx="4259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Anschreiben von Fouls </a:t>
            </a:r>
            <a:br>
              <a:rPr lang="de-DE" sz="2800" b="1">
                <a:solidFill>
                  <a:schemeClr val="tx1"/>
                </a:solidFill>
              </a:rPr>
            </a:br>
            <a:r>
              <a:rPr lang="de-DE" sz="2800" b="1">
                <a:solidFill>
                  <a:schemeClr val="tx1"/>
                </a:solidFill>
              </a:rPr>
              <a:t>gegen Trainer / Bank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3E81A78-E0BD-4388-8968-F66E1F7DA54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Grafik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36734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778" name="Rectangle 42"/>
          <p:cNvSpPr>
            <a:spLocks noChangeArrowheads="1"/>
          </p:cNvSpPr>
          <p:nvPr/>
        </p:nvSpPr>
        <p:spPr bwMode="auto">
          <a:xfrm>
            <a:off x="4427538" y="1724025"/>
            <a:ext cx="1873250" cy="4368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C357EF34-2FC8-45B9-AF6D-337503D9C19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Grafik 1"/>
          <p:cNvPicPr>
            <a:picLocks noChangeAspect="1"/>
          </p:cNvPicPr>
          <p:nvPr/>
        </p:nvPicPr>
        <p:blipFill>
          <a:blip r:embed="rId2" cstate="print"/>
          <a:srcRect t="-2" b="51074"/>
          <a:stretch>
            <a:fillRect/>
          </a:stretch>
        </p:blipFill>
        <p:spPr bwMode="auto">
          <a:xfrm>
            <a:off x="571500" y="2357438"/>
            <a:ext cx="2906713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327275" y="893763"/>
            <a:ext cx="4594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Eintragen der Korberfolge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1975" y="1844675"/>
            <a:ext cx="7394575" cy="954088"/>
            <a:chOff x="104" y="885"/>
            <a:chExt cx="4658" cy="601"/>
          </a:xfrm>
        </p:grpSpPr>
        <p:sp>
          <p:nvSpPr>
            <p:cNvPr id="115730" name="Text Box 5"/>
            <p:cNvSpPr txBox="1">
              <a:spLocks noChangeArrowheads="1"/>
            </p:cNvSpPr>
            <p:nvPr/>
          </p:nvSpPr>
          <p:spPr bwMode="auto">
            <a:xfrm>
              <a:off x="2060" y="885"/>
              <a:ext cx="2702" cy="6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Die Eintragung richtet sich nach der aktuellen Spielrichtung der Teams.</a:t>
              </a:r>
            </a:p>
            <a:p>
              <a:r>
                <a:rPr lang="de-DE" sz="1400" b="1">
                  <a:solidFill>
                    <a:schemeClr val="tx1"/>
                  </a:solidFill>
                </a:rPr>
                <a:t>Spielt Team A auf den rechten Korb, werden ihre erzielten Körbe rechts notiert.</a:t>
              </a:r>
            </a:p>
          </p:txBody>
        </p:sp>
        <p:sp>
          <p:nvSpPr>
            <p:cNvPr id="115731" name="Rectangle 6"/>
            <p:cNvSpPr>
              <a:spLocks noChangeArrowheads="1"/>
            </p:cNvSpPr>
            <p:nvPr/>
          </p:nvSpPr>
          <p:spPr bwMode="auto">
            <a:xfrm>
              <a:off x="104" y="1330"/>
              <a:ext cx="473" cy="113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5732" name="Text Box 7"/>
            <p:cNvSpPr txBox="1">
              <a:spLocks noChangeArrowheads="1"/>
            </p:cNvSpPr>
            <p:nvPr/>
          </p:nvSpPr>
          <p:spPr bwMode="auto">
            <a:xfrm>
              <a:off x="120" y="1287"/>
              <a:ext cx="49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400" b="1"/>
                <a:t>B       A</a:t>
              </a:r>
            </a:p>
          </p:txBody>
        </p:sp>
      </p:grp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3667125" y="2787650"/>
            <a:ext cx="42894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Spielt Team A auf den linken Korb, werden ihre erzielten Körbe links notiert.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61975" y="2735263"/>
            <a:ext cx="7394575" cy="2976562"/>
            <a:chOff x="172" y="2052"/>
            <a:chExt cx="4658" cy="2195"/>
          </a:xfrm>
        </p:grpSpPr>
        <p:sp>
          <p:nvSpPr>
            <p:cNvPr id="115727" name="Rectangle 14"/>
            <p:cNvSpPr>
              <a:spLocks noChangeArrowheads="1"/>
            </p:cNvSpPr>
            <p:nvPr/>
          </p:nvSpPr>
          <p:spPr bwMode="auto">
            <a:xfrm>
              <a:off x="172" y="2052"/>
              <a:ext cx="111" cy="219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5728" name="Text Box 15"/>
            <p:cNvSpPr txBox="1">
              <a:spLocks noChangeArrowheads="1"/>
            </p:cNvSpPr>
            <p:nvPr/>
          </p:nvSpPr>
          <p:spPr bwMode="auto">
            <a:xfrm>
              <a:off x="2128" y="2634"/>
              <a:ext cx="2702" cy="38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In der jeweils linken Spalte wird die Trikot-nummern des erfolgreichen Korbwerfers notiert.</a:t>
              </a:r>
            </a:p>
          </p:txBody>
        </p:sp>
        <p:sp>
          <p:nvSpPr>
            <p:cNvPr id="115729" name="Rectangle 16"/>
            <p:cNvSpPr>
              <a:spLocks noChangeArrowheads="1"/>
            </p:cNvSpPr>
            <p:nvPr/>
          </p:nvSpPr>
          <p:spPr bwMode="auto">
            <a:xfrm>
              <a:off x="475" y="2052"/>
              <a:ext cx="85" cy="219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38188" y="2735263"/>
            <a:ext cx="7218362" cy="2976562"/>
            <a:chOff x="283" y="2052"/>
            <a:chExt cx="4547" cy="2195"/>
          </a:xfrm>
        </p:grpSpPr>
        <p:sp>
          <p:nvSpPr>
            <p:cNvPr id="115724" name="Text Box 18"/>
            <p:cNvSpPr txBox="1">
              <a:spLocks noChangeArrowheads="1"/>
            </p:cNvSpPr>
            <p:nvPr/>
          </p:nvSpPr>
          <p:spPr bwMode="auto">
            <a:xfrm>
              <a:off x="2128" y="3151"/>
              <a:ext cx="2702" cy="38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In der jeweils rechten Spalte wird das Ergebnis fortlaufend notiert.</a:t>
              </a:r>
            </a:p>
          </p:txBody>
        </p:sp>
        <p:sp>
          <p:nvSpPr>
            <p:cNvPr id="115725" name="Rectangle 19"/>
            <p:cNvSpPr>
              <a:spLocks noChangeArrowheads="1"/>
            </p:cNvSpPr>
            <p:nvPr/>
          </p:nvSpPr>
          <p:spPr bwMode="auto">
            <a:xfrm>
              <a:off x="283" y="2052"/>
              <a:ext cx="102" cy="219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5726" name="Rectangle 20"/>
            <p:cNvSpPr>
              <a:spLocks noChangeArrowheads="1"/>
            </p:cNvSpPr>
            <p:nvPr/>
          </p:nvSpPr>
          <p:spPr bwMode="auto">
            <a:xfrm>
              <a:off x="560" y="2052"/>
              <a:ext cx="85" cy="219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00113" y="2735263"/>
            <a:ext cx="7056437" cy="3111500"/>
            <a:chOff x="1054" y="1201"/>
            <a:chExt cx="4445" cy="2300"/>
          </a:xfrm>
        </p:grpSpPr>
        <p:sp>
          <p:nvSpPr>
            <p:cNvPr id="115722" name="Text Box 22"/>
            <p:cNvSpPr txBox="1">
              <a:spLocks noChangeArrowheads="1"/>
            </p:cNvSpPr>
            <p:nvPr/>
          </p:nvSpPr>
          <p:spPr bwMode="auto">
            <a:xfrm>
              <a:off x="2802" y="2796"/>
              <a:ext cx="2697" cy="70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>
                  <a:solidFill>
                    <a:schemeClr val="tx1"/>
                  </a:solidFill>
                </a:rPr>
                <a:t>In der jeweils mittleren Spalte wird die Spielminute fortlaufend notiert. Bei mehreren Feldkörben in derselben Minute wird diese aber nur einmal angeschrieben.</a:t>
              </a:r>
            </a:p>
          </p:txBody>
        </p:sp>
        <p:sp>
          <p:nvSpPr>
            <p:cNvPr id="115723" name="Rectangle 23"/>
            <p:cNvSpPr>
              <a:spLocks noChangeArrowheads="1"/>
            </p:cNvSpPr>
            <p:nvPr/>
          </p:nvSpPr>
          <p:spPr bwMode="auto">
            <a:xfrm>
              <a:off x="1054" y="1201"/>
              <a:ext cx="90" cy="2201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D440999-29AF-4379-B13D-5057CF64A45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4325" y="2324100"/>
            <a:ext cx="1074738" cy="1247775"/>
            <a:chOff x="336" y="702"/>
            <a:chExt cx="677" cy="786"/>
          </a:xfrm>
        </p:grpSpPr>
        <p:pic>
          <p:nvPicPr>
            <p:cNvPr id="116794" name="Picture 3" descr="ergebn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720"/>
              <a:ext cx="67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95" name="Text Box 4"/>
            <p:cNvSpPr txBox="1">
              <a:spLocks noChangeArrowheads="1"/>
            </p:cNvSpPr>
            <p:nvPr/>
          </p:nvSpPr>
          <p:spPr bwMode="auto">
            <a:xfrm>
              <a:off x="386" y="703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16796" name="Text Box 5"/>
            <p:cNvSpPr txBox="1">
              <a:spLocks noChangeArrowheads="1"/>
            </p:cNvSpPr>
            <p:nvPr/>
          </p:nvSpPr>
          <p:spPr bwMode="auto">
            <a:xfrm>
              <a:off x="786" y="70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1566863" y="2420938"/>
            <a:ext cx="2933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Für Mannschaft „B“ erzielt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Spieler Nr. 12 in der 1. Minute</a:t>
            </a:r>
          </a:p>
          <a:p>
            <a:r>
              <a:rPr lang="de-DE" sz="1400" b="1">
                <a:solidFill>
                  <a:schemeClr val="tx1"/>
                </a:solidFill>
              </a:rPr>
              <a:t>den ersten Feldkorb. </a:t>
            </a:r>
          </a:p>
          <a:p>
            <a:r>
              <a:rPr lang="de-DE" sz="1400" b="1">
                <a:solidFill>
                  <a:schemeClr val="tx1"/>
                </a:solidFill>
              </a:rPr>
              <a:t>In der gleichen Minute trifft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Spieler Nr. 8 der Mannschaft „A“</a:t>
            </a:r>
          </a:p>
          <a:p>
            <a:r>
              <a:rPr lang="de-DE" sz="1400" b="1">
                <a:solidFill>
                  <a:schemeClr val="tx1"/>
                </a:solidFill>
              </a:rPr>
              <a:t>den ersten Korbleger.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2492375"/>
            <a:ext cx="1143000" cy="422275"/>
            <a:chOff x="296" y="810"/>
            <a:chExt cx="720" cy="266"/>
          </a:xfrm>
        </p:grpSpPr>
        <p:sp>
          <p:nvSpPr>
            <p:cNvPr id="116789" name="Text Box 8"/>
            <p:cNvSpPr txBox="1">
              <a:spLocks noChangeArrowheads="1"/>
            </p:cNvSpPr>
            <p:nvPr/>
          </p:nvSpPr>
          <p:spPr bwMode="auto">
            <a:xfrm>
              <a:off x="454" y="81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6790" name="Text Box 9"/>
            <p:cNvSpPr txBox="1">
              <a:spLocks noChangeArrowheads="1"/>
            </p:cNvSpPr>
            <p:nvPr/>
          </p:nvSpPr>
          <p:spPr bwMode="auto">
            <a:xfrm>
              <a:off x="296" y="81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12</a:t>
              </a:r>
            </a:p>
          </p:txBody>
        </p:sp>
        <p:sp>
          <p:nvSpPr>
            <p:cNvPr id="116791" name="Text Box 10"/>
            <p:cNvSpPr txBox="1">
              <a:spLocks noChangeArrowheads="1"/>
            </p:cNvSpPr>
            <p:nvPr/>
          </p:nvSpPr>
          <p:spPr bwMode="auto">
            <a:xfrm>
              <a:off x="590" y="81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16792" name="Text Box 11"/>
            <p:cNvSpPr txBox="1">
              <a:spLocks noChangeArrowheads="1"/>
            </p:cNvSpPr>
            <p:nvPr/>
          </p:nvSpPr>
          <p:spPr bwMode="auto">
            <a:xfrm>
              <a:off x="726" y="92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116793" name="Text Box 12"/>
            <p:cNvSpPr txBox="1">
              <a:spLocks noChangeArrowheads="1"/>
            </p:cNvSpPr>
            <p:nvPr/>
          </p:nvSpPr>
          <p:spPr bwMode="auto">
            <a:xfrm>
              <a:off x="856" y="92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630797" name="Text Box 13"/>
          <p:cNvSpPr txBox="1">
            <a:spLocks noChangeArrowheads="1"/>
          </p:cNvSpPr>
          <p:nvPr/>
        </p:nvSpPr>
        <p:spPr bwMode="auto">
          <a:xfrm>
            <a:off x="5772150" y="4321175"/>
            <a:ext cx="276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Anschließend erzielen beide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Mannschaften in den nächsten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zwei Minuten weitere Körbe.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72000" y="3860800"/>
            <a:ext cx="1143000" cy="1247775"/>
            <a:chOff x="288" y="1784"/>
            <a:chExt cx="720" cy="786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8" y="1784"/>
              <a:ext cx="677" cy="786"/>
              <a:chOff x="336" y="702"/>
              <a:chExt cx="677" cy="786"/>
            </a:xfrm>
          </p:grpSpPr>
          <p:pic>
            <p:nvPicPr>
              <p:cNvPr id="116786" name="Picture 16" descr="ergebn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720"/>
                <a:ext cx="677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87" name="Text Box 17"/>
              <p:cNvSpPr txBox="1">
                <a:spLocks noChangeArrowheads="1"/>
              </p:cNvSpPr>
              <p:nvPr/>
            </p:nvSpPr>
            <p:spPr bwMode="auto">
              <a:xfrm>
                <a:off x="386" y="703"/>
                <a:ext cx="1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116788" name="Text Box 18"/>
              <p:cNvSpPr txBox="1">
                <a:spLocks noChangeArrowheads="1"/>
              </p:cNvSpPr>
              <p:nvPr/>
            </p:nvSpPr>
            <p:spPr bwMode="auto">
              <a:xfrm>
                <a:off x="786" y="702"/>
                <a:ext cx="1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A</a:t>
                </a:r>
              </a:p>
            </p:txBody>
          </p:sp>
        </p:grpSp>
        <p:sp>
          <p:nvSpPr>
            <p:cNvPr id="116781" name="Text Box 19"/>
            <p:cNvSpPr txBox="1">
              <a:spLocks noChangeArrowheads="1"/>
            </p:cNvSpPr>
            <p:nvPr/>
          </p:nvSpPr>
          <p:spPr bwMode="auto">
            <a:xfrm>
              <a:off x="446" y="189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6782" name="Text Box 20"/>
            <p:cNvSpPr txBox="1">
              <a:spLocks noChangeArrowheads="1"/>
            </p:cNvSpPr>
            <p:nvPr/>
          </p:nvSpPr>
          <p:spPr bwMode="auto">
            <a:xfrm>
              <a:off x="288" y="189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16783" name="Text Box 21"/>
            <p:cNvSpPr txBox="1">
              <a:spLocks noChangeArrowheads="1"/>
            </p:cNvSpPr>
            <p:nvPr/>
          </p:nvSpPr>
          <p:spPr bwMode="auto">
            <a:xfrm>
              <a:off x="582" y="189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6784" name="Text Box 22"/>
            <p:cNvSpPr txBox="1">
              <a:spLocks noChangeArrowheads="1"/>
            </p:cNvSpPr>
            <p:nvPr/>
          </p:nvSpPr>
          <p:spPr bwMode="auto">
            <a:xfrm>
              <a:off x="714" y="200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6785" name="Text Box 23"/>
            <p:cNvSpPr txBox="1">
              <a:spLocks noChangeArrowheads="1"/>
            </p:cNvSpPr>
            <p:nvPr/>
          </p:nvSpPr>
          <p:spPr bwMode="auto">
            <a:xfrm>
              <a:off x="848" y="200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629150" y="4365625"/>
            <a:ext cx="1095375" cy="758825"/>
            <a:chOff x="316" y="2114"/>
            <a:chExt cx="690" cy="478"/>
          </a:xfrm>
        </p:grpSpPr>
        <p:sp>
          <p:nvSpPr>
            <p:cNvPr id="116770" name="Text Box 25"/>
            <p:cNvSpPr txBox="1">
              <a:spLocks noChangeArrowheads="1"/>
            </p:cNvSpPr>
            <p:nvPr/>
          </p:nvSpPr>
          <p:spPr bwMode="auto">
            <a:xfrm>
              <a:off x="586" y="211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6771" name="Text Box 26"/>
            <p:cNvSpPr txBox="1">
              <a:spLocks noChangeArrowheads="1"/>
            </p:cNvSpPr>
            <p:nvPr/>
          </p:nvSpPr>
          <p:spPr bwMode="auto">
            <a:xfrm>
              <a:off x="698" y="211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12</a:t>
              </a:r>
            </a:p>
          </p:txBody>
        </p:sp>
        <p:sp>
          <p:nvSpPr>
            <p:cNvPr id="116772" name="Text Box 27"/>
            <p:cNvSpPr txBox="1">
              <a:spLocks noChangeArrowheads="1"/>
            </p:cNvSpPr>
            <p:nvPr/>
          </p:nvSpPr>
          <p:spPr bwMode="auto">
            <a:xfrm>
              <a:off x="846" y="211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6773" name="Text Box 28"/>
            <p:cNvSpPr txBox="1">
              <a:spLocks noChangeArrowheads="1"/>
            </p:cNvSpPr>
            <p:nvPr/>
          </p:nvSpPr>
          <p:spPr bwMode="auto">
            <a:xfrm>
              <a:off x="582" y="222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16774" name="Text Box 29"/>
            <p:cNvSpPr txBox="1">
              <a:spLocks noChangeArrowheads="1"/>
            </p:cNvSpPr>
            <p:nvPr/>
          </p:nvSpPr>
          <p:spPr bwMode="auto">
            <a:xfrm>
              <a:off x="316" y="222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116775" name="Text Box 30"/>
            <p:cNvSpPr txBox="1">
              <a:spLocks noChangeArrowheads="1"/>
            </p:cNvSpPr>
            <p:nvPr/>
          </p:nvSpPr>
          <p:spPr bwMode="auto">
            <a:xfrm>
              <a:off x="444" y="222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6776" name="Text Box 31"/>
            <p:cNvSpPr txBox="1">
              <a:spLocks noChangeArrowheads="1"/>
            </p:cNvSpPr>
            <p:nvPr/>
          </p:nvSpPr>
          <p:spPr bwMode="auto">
            <a:xfrm>
              <a:off x="720" y="233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16777" name="Text Box 32"/>
            <p:cNvSpPr txBox="1">
              <a:spLocks noChangeArrowheads="1"/>
            </p:cNvSpPr>
            <p:nvPr/>
          </p:nvSpPr>
          <p:spPr bwMode="auto">
            <a:xfrm>
              <a:off x="846" y="233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16778" name="Text Box 33"/>
            <p:cNvSpPr txBox="1">
              <a:spLocks noChangeArrowheads="1"/>
            </p:cNvSpPr>
            <p:nvPr/>
          </p:nvSpPr>
          <p:spPr bwMode="auto">
            <a:xfrm>
              <a:off x="318" y="243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6779" name="Text Box 34"/>
            <p:cNvSpPr txBox="1">
              <a:spLocks noChangeArrowheads="1"/>
            </p:cNvSpPr>
            <p:nvPr/>
          </p:nvSpPr>
          <p:spPr bwMode="auto">
            <a:xfrm>
              <a:off x="450" y="243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sp>
        <p:nvSpPr>
          <p:cNvPr id="630819" name="Text Box 35"/>
          <p:cNvSpPr txBox="1">
            <a:spLocks noChangeArrowheads="1"/>
          </p:cNvSpPr>
          <p:nvPr/>
        </p:nvSpPr>
        <p:spPr bwMode="auto">
          <a:xfrm>
            <a:off x="1403350" y="5715000"/>
            <a:ext cx="2470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Zählt ein Korb drei Punkte,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wird der neue Punktestand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eingekreist.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57175" y="5229225"/>
            <a:ext cx="1143000" cy="1247775"/>
            <a:chOff x="286" y="2910"/>
            <a:chExt cx="720" cy="786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24" y="2910"/>
              <a:ext cx="677" cy="786"/>
              <a:chOff x="336" y="702"/>
              <a:chExt cx="677" cy="786"/>
            </a:xfrm>
          </p:grpSpPr>
          <p:pic>
            <p:nvPicPr>
              <p:cNvPr id="116767" name="Picture 38" descr="ergebn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720"/>
                <a:ext cx="677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68" name="Text Box 39"/>
              <p:cNvSpPr txBox="1">
                <a:spLocks noChangeArrowheads="1"/>
              </p:cNvSpPr>
              <p:nvPr/>
            </p:nvSpPr>
            <p:spPr bwMode="auto">
              <a:xfrm>
                <a:off x="386" y="703"/>
                <a:ext cx="1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116769" name="Text Box 40"/>
              <p:cNvSpPr txBox="1">
                <a:spLocks noChangeArrowheads="1"/>
              </p:cNvSpPr>
              <p:nvPr/>
            </p:nvSpPr>
            <p:spPr bwMode="auto">
              <a:xfrm>
                <a:off x="786" y="702"/>
                <a:ext cx="1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A</a:t>
                </a:r>
              </a:p>
            </p:txBody>
          </p:sp>
        </p:grpSp>
        <p:sp>
          <p:nvSpPr>
            <p:cNvPr id="116762" name="Text Box 41"/>
            <p:cNvSpPr txBox="1">
              <a:spLocks noChangeArrowheads="1"/>
            </p:cNvSpPr>
            <p:nvPr/>
          </p:nvSpPr>
          <p:spPr bwMode="auto">
            <a:xfrm>
              <a:off x="444" y="302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6763" name="Text Box 42"/>
            <p:cNvSpPr txBox="1">
              <a:spLocks noChangeArrowheads="1"/>
            </p:cNvSpPr>
            <p:nvPr/>
          </p:nvSpPr>
          <p:spPr bwMode="auto">
            <a:xfrm>
              <a:off x="286" y="302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16764" name="Text Box 43"/>
            <p:cNvSpPr txBox="1">
              <a:spLocks noChangeArrowheads="1"/>
            </p:cNvSpPr>
            <p:nvPr/>
          </p:nvSpPr>
          <p:spPr bwMode="auto">
            <a:xfrm>
              <a:off x="580" y="302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6765" name="Text Box 44"/>
            <p:cNvSpPr txBox="1">
              <a:spLocks noChangeArrowheads="1"/>
            </p:cNvSpPr>
            <p:nvPr/>
          </p:nvSpPr>
          <p:spPr bwMode="auto">
            <a:xfrm>
              <a:off x="712" y="313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6766" name="Text Box 45"/>
            <p:cNvSpPr txBox="1">
              <a:spLocks noChangeArrowheads="1"/>
            </p:cNvSpPr>
            <p:nvPr/>
          </p:nvSpPr>
          <p:spPr bwMode="auto">
            <a:xfrm>
              <a:off x="846" y="313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265113" y="5940425"/>
            <a:ext cx="1139825" cy="592138"/>
            <a:chOff x="291" y="3237"/>
            <a:chExt cx="718" cy="373"/>
          </a:xfrm>
        </p:grpSpPr>
        <p:sp>
          <p:nvSpPr>
            <p:cNvPr id="116750" name="Text Box 47"/>
            <p:cNvSpPr txBox="1">
              <a:spLocks noChangeArrowheads="1"/>
            </p:cNvSpPr>
            <p:nvPr/>
          </p:nvSpPr>
          <p:spPr bwMode="auto">
            <a:xfrm>
              <a:off x="585" y="323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16751" name="Text Box 48"/>
            <p:cNvSpPr txBox="1">
              <a:spLocks noChangeArrowheads="1"/>
            </p:cNvSpPr>
            <p:nvPr/>
          </p:nvSpPr>
          <p:spPr bwMode="auto">
            <a:xfrm>
              <a:off x="291" y="323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15</a:t>
              </a:r>
            </a:p>
          </p:txBody>
        </p:sp>
        <p:sp>
          <p:nvSpPr>
            <p:cNvPr id="116752" name="Text Box 49"/>
            <p:cNvSpPr txBox="1">
              <a:spLocks noChangeArrowheads="1"/>
            </p:cNvSpPr>
            <p:nvPr/>
          </p:nvSpPr>
          <p:spPr bwMode="auto">
            <a:xfrm>
              <a:off x="447" y="323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116753" name="Oval 50"/>
            <p:cNvSpPr>
              <a:spLocks noChangeArrowheads="1"/>
            </p:cNvSpPr>
            <p:nvPr/>
          </p:nvSpPr>
          <p:spPr bwMode="auto">
            <a:xfrm>
              <a:off x="477" y="3261"/>
              <a:ext cx="96" cy="9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6754" name="Text Box 51"/>
            <p:cNvSpPr txBox="1">
              <a:spLocks noChangeArrowheads="1"/>
            </p:cNvSpPr>
            <p:nvPr/>
          </p:nvSpPr>
          <p:spPr bwMode="auto">
            <a:xfrm>
              <a:off x="585" y="33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6755" name="Text Box 52"/>
            <p:cNvSpPr txBox="1">
              <a:spLocks noChangeArrowheads="1"/>
            </p:cNvSpPr>
            <p:nvPr/>
          </p:nvSpPr>
          <p:spPr bwMode="auto">
            <a:xfrm>
              <a:off x="723" y="33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6756" name="Text Box 53"/>
            <p:cNvSpPr txBox="1">
              <a:spLocks noChangeArrowheads="1"/>
            </p:cNvSpPr>
            <p:nvPr/>
          </p:nvSpPr>
          <p:spPr bwMode="auto">
            <a:xfrm>
              <a:off x="849" y="33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757" name="Text Box 54"/>
            <p:cNvSpPr txBox="1">
              <a:spLocks noChangeArrowheads="1"/>
            </p:cNvSpPr>
            <p:nvPr/>
          </p:nvSpPr>
          <p:spPr bwMode="auto">
            <a:xfrm>
              <a:off x="579" y="345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6758" name="Text Box 55"/>
            <p:cNvSpPr txBox="1">
              <a:spLocks noChangeArrowheads="1"/>
            </p:cNvSpPr>
            <p:nvPr/>
          </p:nvSpPr>
          <p:spPr bwMode="auto">
            <a:xfrm>
              <a:off x="723" y="345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16759" name="Text Box 56"/>
            <p:cNvSpPr txBox="1">
              <a:spLocks noChangeArrowheads="1"/>
            </p:cNvSpPr>
            <p:nvPr/>
          </p:nvSpPr>
          <p:spPr bwMode="auto">
            <a:xfrm>
              <a:off x="848" y="34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116760" name="Oval 57"/>
            <p:cNvSpPr>
              <a:spLocks noChangeArrowheads="1"/>
            </p:cNvSpPr>
            <p:nvPr/>
          </p:nvSpPr>
          <p:spPr bwMode="auto">
            <a:xfrm>
              <a:off x="879" y="3483"/>
              <a:ext cx="96" cy="9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116747" name="Text Box 58"/>
          <p:cNvSpPr txBox="1">
            <a:spLocks noChangeArrowheads="1"/>
          </p:cNvSpPr>
          <p:nvPr/>
        </p:nvSpPr>
        <p:spPr bwMode="auto">
          <a:xfrm>
            <a:off x="2044700" y="893763"/>
            <a:ext cx="6456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Beispiele für 2- / 3-Punkte-Feldkörbe</a:t>
            </a:r>
            <a:r>
              <a:rPr lang="de-DE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30843" name="Text Box 59"/>
          <p:cNvSpPr txBox="1">
            <a:spLocks noChangeArrowheads="1"/>
          </p:cNvSpPr>
          <p:nvPr/>
        </p:nvSpPr>
        <p:spPr bwMode="auto">
          <a:xfrm>
            <a:off x="4576763" y="2479675"/>
            <a:ext cx="42481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chemeClr val="tx1"/>
                </a:solidFill>
              </a:rPr>
              <a:t>GRUNDSATZ:</a:t>
            </a:r>
          </a:p>
          <a:p>
            <a:r>
              <a:rPr lang="de-DE" b="1">
                <a:solidFill>
                  <a:schemeClr val="tx1"/>
                </a:solidFill>
              </a:rPr>
              <a:t>Pro Korb eine Zeile, keine Leerzeilen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0B0AD92A-17FB-4E15-ADEC-56C4A40B27D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0" grpId="0" autoUpdateAnimBg="0"/>
      <p:bldP spid="630797" grpId="0" autoUpdateAnimBg="0"/>
      <p:bldP spid="630819" grpId="0" autoUpdateAnimBg="0"/>
      <p:bldP spid="630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908050"/>
            <a:ext cx="77724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de-DE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Kampfgericht</a:t>
            </a: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1071563" y="1677988"/>
            <a:ext cx="7512050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buFont typeface="Arial" charset="0"/>
              <a:buChar char="•"/>
            </a:pPr>
            <a:r>
              <a:rPr lang="de-DE" sz="2400">
                <a:solidFill>
                  <a:schemeClr val="tx1"/>
                </a:solidFill>
              </a:rPr>
              <a:t>besteht aus </a:t>
            </a:r>
            <a:r>
              <a:rPr lang="de-DE" sz="2400">
                <a:solidFill>
                  <a:srgbClr val="FF0000"/>
                </a:solidFill>
              </a:rPr>
              <a:t>drei </a:t>
            </a:r>
            <a:r>
              <a:rPr lang="de-DE" sz="2400">
                <a:solidFill>
                  <a:schemeClr val="tx1"/>
                </a:solidFill>
              </a:rPr>
              <a:t>Personen:</a:t>
            </a:r>
          </a:p>
          <a:p>
            <a:pPr marL="266700" indent="-266700" eaLnBrk="0" hangingPunct="0"/>
            <a:r>
              <a:rPr lang="de-DE" sz="2400">
                <a:solidFill>
                  <a:schemeClr val="tx1"/>
                </a:solidFill>
              </a:rPr>
              <a:t>	Anschreiber, Zeitnehmer und 24-Sekunden-Zeitnehmer</a:t>
            </a:r>
          </a:p>
          <a:p>
            <a:pPr marL="266700" indent="-266700" eaLnBrk="0" hangingPunct="0">
              <a:buFont typeface="Arial" charset="0"/>
              <a:buChar char="•"/>
            </a:pPr>
            <a:endParaRPr lang="de-DE" sz="2400">
              <a:solidFill>
                <a:schemeClr val="tx1"/>
              </a:solidFill>
            </a:endParaRPr>
          </a:p>
          <a:p>
            <a:pPr marL="266700" indent="-266700" eaLnBrk="0" hangingPunct="0">
              <a:buFont typeface="Arial" charset="0"/>
              <a:buChar char="•"/>
            </a:pPr>
            <a:r>
              <a:rPr lang="de-DE" sz="2400">
                <a:solidFill>
                  <a:schemeClr val="tx1"/>
                </a:solidFill>
              </a:rPr>
              <a:t>oder </a:t>
            </a:r>
            <a:r>
              <a:rPr lang="de-DE" sz="2400">
                <a:solidFill>
                  <a:srgbClr val="FF0000"/>
                </a:solidFill>
              </a:rPr>
              <a:t>vier </a:t>
            </a:r>
            <a:r>
              <a:rPr lang="de-DE" sz="2400">
                <a:solidFill>
                  <a:schemeClr val="tx1"/>
                </a:solidFill>
              </a:rPr>
              <a:t>Personen:</a:t>
            </a:r>
          </a:p>
          <a:p>
            <a:pPr marL="266700" indent="-266700" eaLnBrk="0" hangingPunct="0"/>
            <a:r>
              <a:rPr lang="de-DE" sz="2400">
                <a:solidFill>
                  <a:schemeClr val="tx1"/>
                </a:solidFill>
              </a:rPr>
              <a:t>	Anschreiber, Anschreiber-Assistent, Zeitnehmer und 24-Sekunden-Zeitnehmer</a:t>
            </a:r>
            <a:br>
              <a:rPr lang="de-DE" sz="2400">
                <a:solidFill>
                  <a:schemeClr val="tx1"/>
                </a:solidFill>
              </a:rPr>
            </a:br>
            <a:endParaRPr lang="de-DE" sz="2400">
              <a:solidFill>
                <a:schemeClr val="tx1"/>
              </a:solidFill>
            </a:endParaRPr>
          </a:p>
          <a:p>
            <a:pPr marL="266700" indent="-266700" eaLnBrk="0" hangingPunct="0">
              <a:buFont typeface="Arial" charset="0"/>
              <a:buChar char="•"/>
            </a:pPr>
            <a:r>
              <a:rPr lang="de-DE" sz="2400">
                <a:solidFill>
                  <a:schemeClr val="tx1"/>
                </a:solidFill>
              </a:rPr>
              <a:t>Ein </a:t>
            </a:r>
            <a:r>
              <a:rPr lang="de-DE" sz="2400">
                <a:solidFill>
                  <a:srgbClr val="FF0000"/>
                </a:solidFill>
              </a:rPr>
              <a:t>Beobachter der Gastmannschaft </a:t>
            </a:r>
            <a:r>
              <a:rPr lang="de-DE" sz="2400">
                <a:solidFill>
                  <a:schemeClr val="tx1"/>
                </a:solidFill>
              </a:rPr>
              <a:t>(kein Spieler) am Kampfgericht ist zulässig. Er muss vor dem Spiel benannt werden und kann während des Spiels nicht durch jemand anderen ersetzt werden.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F6333277-9C59-43B5-8015-D369C0E11B2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697288" y="893763"/>
            <a:ext cx="178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Freiwürfe</a:t>
            </a:r>
          </a:p>
        </p:txBody>
      </p:sp>
      <p:pic>
        <p:nvPicPr>
          <p:cNvPr id="117763" name="Picture 3" descr="ergebnis_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25" y="1773238"/>
            <a:ext cx="106521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268538" y="1268413"/>
            <a:ext cx="453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b="1">
                <a:solidFill>
                  <a:schemeClr val="tx1"/>
                </a:solidFill>
              </a:rPr>
              <a:t>Freiwurfversuche, die zur gleichen Strafe gehören, </a:t>
            </a:r>
            <a:br>
              <a:rPr lang="de-DE" sz="1400" b="1">
                <a:solidFill>
                  <a:schemeClr val="tx1"/>
                </a:solidFill>
              </a:rPr>
            </a:br>
            <a:r>
              <a:rPr lang="de-DE" sz="1400" b="1">
                <a:solidFill>
                  <a:schemeClr val="tx1"/>
                </a:solidFill>
              </a:rPr>
              <a:t>werden zusammengeklammert</a:t>
            </a:r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4932363" y="1844675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Erfolgreicher Zwei-Punkte-Wurf</a:t>
            </a:r>
            <a:br>
              <a:rPr lang="de-DE" sz="1400" b="1">
                <a:solidFill>
                  <a:srgbClr val="FF3300"/>
                </a:solidFill>
              </a:rPr>
            </a:br>
            <a:r>
              <a:rPr lang="de-DE" sz="1400" b="1">
                <a:solidFill>
                  <a:srgbClr val="FF3300"/>
                </a:solidFill>
              </a:rPr>
              <a:t>mit erfolgreichem Bonusfreiwurf.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95738" y="1920875"/>
            <a:ext cx="714375" cy="409575"/>
            <a:chOff x="4098" y="810"/>
            <a:chExt cx="450" cy="258"/>
          </a:xfrm>
        </p:grpSpPr>
        <p:sp>
          <p:nvSpPr>
            <p:cNvPr id="117859" name="Text Box 7"/>
            <p:cNvSpPr txBox="1">
              <a:spLocks noChangeArrowheads="1"/>
            </p:cNvSpPr>
            <p:nvPr/>
          </p:nvSpPr>
          <p:spPr bwMode="auto">
            <a:xfrm>
              <a:off x="4098" y="81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7860" name="Text Box 8"/>
            <p:cNvSpPr txBox="1">
              <a:spLocks noChangeArrowheads="1"/>
            </p:cNvSpPr>
            <p:nvPr/>
          </p:nvSpPr>
          <p:spPr bwMode="auto">
            <a:xfrm>
              <a:off x="4206" y="81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13</a:t>
              </a:r>
            </a:p>
          </p:txBody>
        </p:sp>
        <p:sp>
          <p:nvSpPr>
            <p:cNvPr id="117861" name="Text Box 9"/>
            <p:cNvSpPr txBox="1">
              <a:spLocks noChangeArrowheads="1"/>
            </p:cNvSpPr>
            <p:nvPr/>
          </p:nvSpPr>
          <p:spPr bwMode="auto">
            <a:xfrm>
              <a:off x="4344" y="81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27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74" y="933"/>
              <a:ext cx="68" cy="113"/>
              <a:chOff x="4380" y="1986"/>
              <a:chExt cx="68" cy="113"/>
            </a:xfrm>
          </p:grpSpPr>
          <p:sp>
            <p:nvSpPr>
              <p:cNvPr id="117864" name="Line 11"/>
              <p:cNvSpPr>
                <a:spLocks noChangeShapeType="1"/>
              </p:cNvSpPr>
              <p:nvPr/>
            </p:nvSpPr>
            <p:spPr bwMode="auto">
              <a:xfrm>
                <a:off x="4380" y="1986"/>
                <a:ext cx="0" cy="11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65" name="Line 12"/>
              <p:cNvSpPr>
                <a:spLocks noChangeShapeType="1"/>
              </p:cNvSpPr>
              <p:nvPr/>
            </p:nvSpPr>
            <p:spPr bwMode="auto">
              <a:xfrm>
                <a:off x="4380" y="2091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66" name="Line 13"/>
              <p:cNvSpPr>
                <a:spLocks noChangeShapeType="1"/>
              </p:cNvSpPr>
              <p:nvPr/>
            </p:nvSpPr>
            <p:spPr bwMode="auto">
              <a:xfrm>
                <a:off x="4380" y="1995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63" name="Text Box 14"/>
            <p:cNvSpPr txBox="1">
              <a:spLocks noChangeArrowheads="1"/>
            </p:cNvSpPr>
            <p:nvPr/>
          </p:nvSpPr>
          <p:spPr bwMode="auto">
            <a:xfrm>
              <a:off x="4344" y="91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28</a:t>
              </a:r>
            </a:p>
          </p:txBody>
        </p:sp>
      </p:grpSp>
      <p:sp>
        <p:nvSpPr>
          <p:cNvPr id="631823" name="Text Box 15"/>
          <p:cNvSpPr txBox="1">
            <a:spLocks noChangeArrowheads="1"/>
          </p:cNvSpPr>
          <p:nvPr/>
        </p:nvSpPr>
        <p:spPr bwMode="auto">
          <a:xfrm>
            <a:off x="4932363" y="2551113"/>
            <a:ext cx="286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Erfolgreicher Zwei-Punkte-Wurf</a:t>
            </a:r>
            <a:br>
              <a:rPr lang="de-DE" sz="1400" b="1">
                <a:solidFill>
                  <a:srgbClr val="FF3300"/>
                </a:solidFill>
              </a:rPr>
            </a:br>
            <a:r>
              <a:rPr lang="de-DE" sz="1400" b="1">
                <a:solidFill>
                  <a:srgbClr val="FF3300"/>
                </a:solidFill>
              </a:rPr>
              <a:t>mit erfolglosem Bonusfreiwurf.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86213" y="2587625"/>
            <a:ext cx="722312" cy="409575"/>
            <a:chOff x="4092" y="1230"/>
            <a:chExt cx="455" cy="258"/>
          </a:xfrm>
        </p:grpSpPr>
        <p:sp>
          <p:nvSpPr>
            <p:cNvPr id="117850" name="Text Box 17"/>
            <p:cNvSpPr txBox="1">
              <a:spLocks noChangeArrowheads="1"/>
            </p:cNvSpPr>
            <p:nvPr/>
          </p:nvSpPr>
          <p:spPr bwMode="auto">
            <a:xfrm>
              <a:off x="4092" y="123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851" name="Text Box 18"/>
            <p:cNvSpPr txBox="1">
              <a:spLocks noChangeArrowheads="1"/>
            </p:cNvSpPr>
            <p:nvPr/>
          </p:nvSpPr>
          <p:spPr bwMode="auto">
            <a:xfrm>
              <a:off x="4200" y="123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15</a:t>
              </a:r>
            </a:p>
          </p:txBody>
        </p:sp>
        <p:sp>
          <p:nvSpPr>
            <p:cNvPr id="117852" name="Text Box 19"/>
            <p:cNvSpPr txBox="1">
              <a:spLocks noChangeArrowheads="1"/>
            </p:cNvSpPr>
            <p:nvPr/>
          </p:nvSpPr>
          <p:spPr bwMode="auto">
            <a:xfrm>
              <a:off x="4338" y="123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30</a:t>
              </a: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4368" y="1353"/>
              <a:ext cx="68" cy="113"/>
              <a:chOff x="4380" y="1986"/>
              <a:chExt cx="68" cy="113"/>
            </a:xfrm>
          </p:grpSpPr>
          <p:sp>
            <p:nvSpPr>
              <p:cNvPr id="117856" name="Line 21"/>
              <p:cNvSpPr>
                <a:spLocks noChangeShapeType="1"/>
              </p:cNvSpPr>
              <p:nvPr/>
            </p:nvSpPr>
            <p:spPr bwMode="auto">
              <a:xfrm>
                <a:off x="4380" y="1986"/>
                <a:ext cx="0" cy="11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57" name="Line 22"/>
              <p:cNvSpPr>
                <a:spLocks noChangeShapeType="1"/>
              </p:cNvSpPr>
              <p:nvPr/>
            </p:nvSpPr>
            <p:spPr bwMode="auto">
              <a:xfrm>
                <a:off x="4380" y="2091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58" name="Line 23"/>
              <p:cNvSpPr>
                <a:spLocks noChangeShapeType="1"/>
              </p:cNvSpPr>
              <p:nvPr/>
            </p:nvSpPr>
            <p:spPr bwMode="auto">
              <a:xfrm>
                <a:off x="4380" y="1995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54" name="Text Box 24"/>
            <p:cNvSpPr txBox="1">
              <a:spLocks noChangeArrowheads="1"/>
            </p:cNvSpPr>
            <p:nvPr/>
          </p:nvSpPr>
          <p:spPr bwMode="auto">
            <a:xfrm>
              <a:off x="4338" y="1334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b="1">
                <a:solidFill>
                  <a:srgbClr val="FF3300"/>
                </a:solidFill>
              </a:endParaRPr>
            </a:p>
          </p:txBody>
        </p:sp>
        <p:sp>
          <p:nvSpPr>
            <p:cNvPr id="117855" name="Text Box 25"/>
            <p:cNvSpPr txBox="1">
              <a:spLocks noChangeArrowheads="1"/>
            </p:cNvSpPr>
            <p:nvPr/>
          </p:nvSpPr>
          <p:spPr bwMode="auto">
            <a:xfrm>
              <a:off x="4365" y="1323"/>
              <a:ext cx="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– </a:t>
              </a:r>
            </a:p>
          </p:txBody>
        </p:sp>
      </p:grpSp>
      <p:sp>
        <p:nvSpPr>
          <p:cNvPr id="631834" name="Text Box 26"/>
          <p:cNvSpPr txBox="1">
            <a:spLocks noChangeArrowheads="1"/>
          </p:cNvSpPr>
          <p:nvPr/>
        </p:nvSpPr>
        <p:spPr bwMode="auto">
          <a:xfrm>
            <a:off x="468313" y="2263775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Erfolgreicher Drei-Punkte-Wurf</a:t>
            </a:r>
            <a:br>
              <a:rPr lang="de-DE" sz="1400" b="1">
                <a:solidFill>
                  <a:schemeClr val="accent2"/>
                </a:solidFill>
              </a:rPr>
            </a:br>
            <a:r>
              <a:rPr lang="de-DE" sz="1400" b="1">
                <a:solidFill>
                  <a:schemeClr val="accent2"/>
                </a:solidFill>
              </a:rPr>
              <a:t>mit erfolgreichem</a:t>
            </a:r>
            <a:r>
              <a:rPr lang="de-DE" sz="1400">
                <a:solidFill>
                  <a:schemeClr val="accent2"/>
                </a:solidFill>
              </a:rPr>
              <a:t> </a:t>
            </a:r>
            <a:r>
              <a:rPr lang="de-DE" sz="1400" b="1">
                <a:solidFill>
                  <a:schemeClr val="accent2"/>
                </a:solidFill>
              </a:rPr>
              <a:t>Bonusfreiwurf.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538538" y="2254250"/>
            <a:ext cx="542925" cy="409575"/>
            <a:chOff x="3810" y="1020"/>
            <a:chExt cx="342" cy="258"/>
          </a:xfrm>
        </p:grpSpPr>
        <p:sp>
          <p:nvSpPr>
            <p:cNvPr id="117842" name="Text Box 28"/>
            <p:cNvSpPr txBox="1">
              <a:spLocks noChangeArrowheads="1"/>
            </p:cNvSpPr>
            <p:nvPr/>
          </p:nvSpPr>
          <p:spPr bwMode="auto">
            <a:xfrm>
              <a:off x="3810" y="102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117843" name="Text Box 29"/>
            <p:cNvSpPr txBox="1">
              <a:spLocks noChangeArrowheads="1"/>
            </p:cNvSpPr>
            <p:nvPr/>
          </p:nvSpPr>
          <p:spPr bwMode="auto">
            <a:xfrm>
              <a:off x="3948" y="102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33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978" y="1143"/>
              <a:ext cx="68" cy="113"/>
              <a:chOff x="4380" y="1986"/>
              <a:chExt cx="68" cy="113"/>
            </a:xfrm>
          </p:grpSpPr>
          <p:sp>
            <p:nvSpPr>
              <p:cNvPr id="117847" name="Line 31"/>
              <p:cNvSpPr>
                <a:spLocks noChangeShapeType="1"/>
              </p:cNvSpPr>
              <p:nvPr/>
            </p:nvSpPr>
            <p:spPr bwMode="auto">
              <a:xfrm>
                <a:off x="4380" y="1986"/>
                <a:ext cx="0" cy="11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48" name="Line 32"/>
              <p:cNvSpPr>
                <a:spLocks noChangeShapeType="1"/>
              </p:cNvSpPr>
              <p:nvPr/>
            </p:nvSpPr>
            <p:spPr bwMode="auto">
              <a:xfrm>
                <a:off x="4380" y="2091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49" name="Line 33"/>
              <p:cNvSpPr>
                <a:spLocks noChangeShapeType="1"/>
              </p:cNvSpPr>
              <p:nvPr/>
            </p:nvSpPr>
            <p:spPr bwMode="auto">
              <a:xfrm>
                <a:off x="4380" y="1995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45" name="Text Box 34"/>
            <p:cNvSpPr txBox="1">
              <a:spLocks noChangeArrowheads="1"/>
            </p:cNvSpPr>
            <p:nvPr/>
          </p:nvSpPr>
          <p:spPr bwMode="auto">
            <a:xfrm>
              <a:off x="3948" y="112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34</a:t>
              </a:r>
            </a:p>
          </p:txBody>
        </p:sp>
        <p:sp>
          <p:nvSpPr>
            <p:cNvPr id="117846" name="Oval 35"/>
            <p:cNvSpPr>
              <a:spLocks noChangeArrowheads="1"/>
            </p:cNvSpPr>
            <p:nvPr/>
          </p:nvSpPr>
          <p:spPr bwMode="auto">
            <a:xfrm>
              <a:off x="3999" y="1050"/>
              <a:ext cx="96" cy="9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31844" name="Text Box 36"/>
          <p:cNvSpPr txBox="1">
            <a:spLocks noChangeArrowheads="1"/>
          </p:cNvSpPr>
          <p:nvPr/>
        </p:nvSpPr>
        <p:spPr bwMode="auto">
          <a:xfrm>
            <a:off x="468313" y="2924175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Erfolgreicher Drei-Punkte-Wurf</a:t>
            </a:r>
            <a:br>
              <a:rPr lang="de-DE" sz="1400" b="1">
                <a:solidFill>
                  <a:schemeClr val="accent2"/>
                </a:solidFill>
              </a:rPr>
            </a:br>
            <a:r>
              <a:rPr lang="de-DE" sz="1400" b="1">
                <a:solidFill>
                  <a:schemeClr val="accent2"/>
                </a:solidFill>
              </a:rPr>
              <a:t>mit erfolglosem Bonusfreiwurf.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38538" y="2925763"/>
            <a:ext cx="542925" cy="400050"/>
            <a:chOff x="3810" y="1443"/>
            <a:chExt cx="342" cy="252"/>
          </a:xfrm>
        </p:grpSpPr>
        <p:sp>
          <p:nvSpPr>
            <p:cNvPr id="117834" name="Text Box 38"/>
            <p:cNvSpPr txBox="1">
              <a:spLocks noChangeArrowheads="1"/>
            </p:cNvSpPr>
            <p:nvPr/>
          </p:nvSpPr>
          <p:spPr bwMode="auto">
            <a:xfrm>
              <a:off x="3810" y="144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117835" name="Text Box 39"/>
            <p:cNvSpPr txBox="1">
              <a:spLocks noChangeArrowheads="1"/>
            </p:cNvSpPr>
            <p:nvPr/>
          </p:nvSpPr>
          <p:spPr bwMode="auto">
            <a:xfrm>
              <a:off x="3948" y="144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37</a:t>
              </a:r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78" y="1566"/>
              <a:ext cx="68" cy="113"/>
              <a:chOff x="4380" y="1986"/>
              <a:chExt cx="68" cy="113"/>
            </a:xfrm>
          </p:grpSpPr>
          <p:sp>
            <p:nvSpPr>
              <p:cNvPr id="117839" name="Line 41"/>
              <p:cNvSpPr>
                <a:spLocks noChangeShapeType="1"/>
              </p:cNvSpPr>
              <p:nvPr/>
            </p:nvSpPr>
            <p:spPr bwMode="auto">
              <a:xfrm>
                <a:off x="4380" y="1986"/>
                <a:ext cx="0" cy="11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40" name="Line 42"/>
              <p:cNvSpPr>
                <a:spLocks noChangeShapeType="1"/>
              </p:cNvSpPr>
              <p:nvPr/>
            </p:nvSpPr>
            <p:spPr bwMode="auto">
              <a:xfrm>
                <a:off x="4380" y="2091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41" name="Line 43"/>
              <p:cNvSpPr>
                <a:spLocks noChangeShapeType="1"/>
              </p:cNvSpPr>
              <p:nvPr/>
            </p:nvSpPr>
            <p:spPr bwMode="auto">
              <a:xfrm>
                <a:off x="4380" y="1995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37" name="Text Box 44"/>
            <p:cNvSpPr txBox="1">
              <a:spLocks noChangeArrowheads="1"/>
            </p:cNvSpPr>
            <p:nvPr/>
          </p:nvSpPr>
          <p:spPr bwMode="auto">
            <a:xfrm>
              <a:off x="3968" y="154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–</a:t>
              </a:r>
            </a:p>
          </p:txBody>
        </p:sp>
        <p:sp>
          <p:nvSpPr>
            <p:cNvPr id="117838" name="Oval 45"/>
            <p:cNvSpPr>
              <a:spLocks noChangeArrowheads="1"/>
            </p:cNvSpPr>
            <p:nvPr/>
          </p:nvSpPr>
          <p:spPr bwMode="auto">
            <a:xfrm>
              <a:off x="3999" y="1473"/>
              <a:ext cx="96" cy="9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31854" name="Text Box 46"/>
          <p:cNvSpPr txBox="1">
            <a:spLocks noChangeArrowheads="1"/>
          </p:cNvSpPr>
          <p:nvPr/>
        </p:nvSpPr>
        <p:spPr bwMode="auto">
          <a:xfrm>
            <a:off x="4932363" y="3141663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Technisches Foul eines Spielers</a:t>
            </a:r>
            <a:br>
              <a:rPr lang="de-DE" sz="1400" b="1">
                <a:solidFill>
                  <a:srgbClr val="FF3300"/>
                </a:solidFill>
              </a:rPr>
            </a:br>
            <a:r>
              <a:rPr lang="de-DE" sz="1400" b="1">
                <a:solidFill>
                  <a:srgbClr val="FF3300"/>
                </a:solidFill>
              </a:rPr>
              <a:t>auf dem Feld: 2. Freiwurf erfolgreich.</a:t>
            </a:r>
          </a:p>
        </p:txBody>
      </p:sp>
      <p:sp>
        <p:nvSpPr>
          <p:cNvPr id="631855" name="Text Box 47"/>
          <p:cNvSpPr txBox="1">
            <a:spLocks noChangeArrowheads="1"/>
          </p:cNvSpPr>
          <p:nvPr/>
        </p:nvSpPr>
        <p:spPr bwMode="auto">
          <a:xfrm>
            <a:off x="468313" y="3629025"/>
            <a:ext cx="2538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Zwei erfolgreiche Freiwürfe.</a:t>
            </a: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3575050" y="3595688"/>
            <a:ext cx="673100" cy="396875"/>
            <a:chOff x="3833" y="1764"/>
            <a:chExt cx="424" cy="250"/>
          </a:xfrm>
        </p:grpSpPr>
        <p:sp>
          <p:nvSpPr>
            <p:cNvPr id="117826" name="Text Box 49"/>
            <p:cNvSpPr txBox="1">
              <a:spLocks noChangeArrowheads="1"/>
            </p:cNvSpPr>
            <p:nvPr/>
          </p:nvSpPr>
          <p:spPr bwMode="auto">
            <a:xfrm>
              <a:off x="4097" y="176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7827" name="Text Box 50"/>
            <p:cNvSpPr txBox="1">
              <a:spLocks noChangeArrowheads="1"/>
            </p:cNvSpPr>
            <p:nvPr/>
          </p:nvSpPr>
          <p:spPr bwMode="auto">
            <a:xfrm>
              <a:off x="3833" y="176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7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3978" y="1773"/>
              <a:ext cx="68" cy="227"/>
              <a:chOff x="4704" y="2064"/>
              <a:chExt cx="68" cy="227"/>
            </a:xfrm>
          </p:grpSpPr>
          <p:sp>
            <p:nvSpPr>
              <p:cNvPr id="117831" name="Line 52"/>
              <p:cNvSpPr>
                <a:spLocks noChangeShapeType="1"/>
              </p:cNvSpPr>
              <p:nvPr/>
            </p:nvSpPr>
            <p:spPr bwMode="auto">
              <a:xfrm>
                <a:off x="4704" y="2064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32" name="Line 53"/>
              <p:cNvSpPr>
                <a:spLocks noChangeShapeType="1"/>
              </p:cNvSpPr>
              <p:nvPr/>
            </p:nvSpPr>
            <p:spPr bwMode="auto">
              <a:xfrm>
                <a:off x="4704" y="228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33" name="Line 54"/>
              <p:cNvSpPr>
                <a:spLocks noChangeShapeType="1"/>
              </p:cNvSpPr>
              <p:nvPr/>
            </p:nvSpPr>
            <p:spPr bwMode="auto">
              <a:xfrm>
                <a:off x="4704" y="207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29" name="Text Box 55"/>
            <p:cNvSpPr txBox="1">
              <a:spLocks noChangeArrowheads="1"/>
            </p:cNvSpPr>
            <p:nvPr/>
          </p:nvSpPr>
          <p:spPr bwMode="auto">
            <a:xfrm>
              <a:off x="3948" y="176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38</a:t>
              </a:r>
            </a:p>
          </p:txBody>
        </p:sp>
        <p:sp>
          <p:nvSpPr>
            <p:cNvPr id="117830" name="Text Box 56"/>
            <p:cNvSpPr txBox="1">
              <a:spLocks noChangeArrowheads="1"/>
            </p:cNvSpPr>
            <p:nvPr/>
          </p:nvSpPr>
          <p:spPr bwMode="auto">
            <a:xfrm>
              <a:off x="3948" y="186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39</a:t>
              </a:r>
            </a:p>
          </p:txBody>
        </p:sp>
      </p:grpSp>
      <p:sp>
        <p:nvSpPr>
          <p:cNvPr id="631865" name="Text Box 57"/>
          <p:cNvSpPr txBox="1">
            <a:spLocks noChangeArrowheads="1"/>
          </p:cNvSpPr>
          <p:nvPr/>
        </p:nvSpPr>
        <p:spPr bwMode="auto">
          <a:xfrm>
            <a:off x="4932363" y="3967163"/>
            <a:ext cx="237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Zwei erfolglose Freiwürfe.</a:t>
            </a:r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4195763" y="3933825"/>
            <a:ext cx="477837" cy="396875"/>
            <a:chOff x="2915" y="2478"/>
            <a:chExt cx="301" cy="250"/>
          </a:xfrm>
        </p:grpSpPr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3068" y="2495"/>
              <a:ext cx="68" cy="227"/>
              <a:chOff x="4704" y="2064"/>
              <a:chExt cx="68" cy="227"/>
            </a:xfrm>
          </p:grpSpPr>
          <p:sp>
            <p:nvSpPr>
              <p:cNvPr id="117823" name="Line 60"/>
              <p:cNvSpPr>
                <a:spLocks noChangeShapeType="1"/>
              </p:cNvSpPr>
              <p:nvPr/>
            </p:nvSpPr>
            <p:spPr bwMode="auto">
              <a:xfrm>
                <a:off x="4704" y="2064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24" name="Line 61"/>
              <p:cNvSpPr>
                <a:spLocks noChangeShapeType="1"/>
              </p:cNvSpPr>
              <p:nvPr/>
            </p:nvSpPr>
            <p:spPr bwMode="auto">
              <a:xfrm>
                <a:off x="4704" y="2283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25" name="Line 62"/>
              <p:cNvSpPr>
                <a:spLocks noChangeShapeType="1"/>
              </p:cNvSpPr>
              <p:nvPr/>
            </p:nvSpPr>
            <p:spPr bwMode="auto">
              <a:xfrm>
                <a:off x="4704" y="2073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20" name="Text Box 63"/>
            <p:cNvSpPr txBox="1">
              <a:spLocks noChangeArrowheads="1"/>
            </p:cNvSpPr>
            <p:nvPr/>
          </p:nvSpPr>
          <p:spPr bwMode="auto">
            <a:xfrm>
              <a:off x="3055" y="247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–</a:t>
              </a:r>
            </a:p>
          </p:txBody>
        </p:sp>
        <p:sp>
          <p:nvSpPr>
            <p:cNvPr id="117821" name="Text Box 64"/>
            <p:cNvSpPr txBox="1">
              <a:spLocks noChangeArrowheads="1"/>
            </p:cNvSpPr>
            <p:nvPr/>
          </p:nvSpPr>
          <p:spPr bwMode="auto">
            <a:xfrm>
              <a:off x="3056" y="257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–</a:t>
              </a:r>
            </a:p>
          </p:txBody>
        </p:sp>
        <p:sp>
          <p:nvSpPr>
            <p:cNvPr id="117822" name="Text Box 65"/>
            <p:cNvSpPr txBox="1">
              <a:spLocks noChangeArrowheads="1"/>
            </p:cNvSpPr>
            <p:nvPr/>
          </p:nvSpPr>
          <p:spPr bwMode="auto">
            <a:xfrm>
              <a:off x="2915" y="248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sp>
        <p:nvSpPr>
          <p:cNvPr id="631874" name="Text Box 66"/>
          <p:cNvSpPr txBox="1">
            <a:spLocks noChangeArrowheads="1"/>
          </p:cNvSpPr>
          <p:nvPr/>
        </p:nvSpPr>
        <p:spPr bwMode="auto">
          <a:xfrm>
            <a:off x="468313" y="4254500"/>
            <a:ext cx="2647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Zwei Freiwürfe: Erster erfolg-</a:t>
            </a:r>
            <a:br>
              <a:rPr lang="de-DE" sz="1400" b="1">
                <a:solidFill>
                  <a:schemeClr val="accent2"/>
                </a:solidFill>
              </a:rPr>
            </a:br>
            <a:r>
              <a:rPr lang="de-DE" sz="1400" b="1">
                <a:solidFill>
                  <a:schemeClr val="accent2"/>
                </a:solidFill>
              </a:rPr>
              <a:t>reich, zweiter erfolglos.</a:t>
            </a:r>
          </a:p>
        </p:txBody>
      </p: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3571875" y="4271963"/>
            <a:ext cx="506413" cy="396875"/>
            <a:chOff x="3834" y="2183"/>
            <a:chExt cx="319" cy="250"/>
          </a:xfrm>
        </p:grpSpPr>
        <p:sp>
          <p:nvSpPr>
            <p:cNvPr id="117812" name="Text Box 68"/>
            <p:cNvSpPr txBox="1">
              <a:spLocks noChangeArrowheads="1"/>
            </p:cNvSpPr>
            <p:nvPr/>
          </p:nvSpPr>
          <p:spPr bwMode="auto">
            <a:xfrm>
              <a:off x="3834" y="218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8</a:t>
              </a:r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3979" y="2192"/>
              <a:ext cx="68" cy="227"/>
              <a:chOff x="4704" y="2064"/>
              <a:chExt cx="68" cy="227"/>
            </a:xfrm>
          </p:grpSpPr>
          <p:sp>
            <p:nvSpPr>
              <p:cNvPr id="117816" name="Line 70"/>
              <p:cNvSpPr>
                <a:spLocks noChangeShapeType="1"/>
              </p:cNvSpPr>
              <p:nvPr/>
            </p:nvSpPr>
            <p:spPr bwMode="auto">
              <a:xfrm>
                <a:off x="4704" y="2064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17" name="Line 71"/>
              <p:cNvSpPr>
                <a:spLocks noChangeShapeType="1"/>
              </p:cNvSpPr>
              <p:nvPr/>
            </p:nvSpPr>
            <p:spPr bwMode="auto">
              <a:xfrm>
                <a:off x="4704" y="228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18" name="Line 72"/>
              <p:cNvSpPr>
                <a:spLocks noChangeShapeType="1"/>
              </p:cNvSpPr>
              <p:nvPr/>
            </p:nvSpPr>
            <p:spPr bwMode="auto">
              <a:xfrm>
                <a:off x="4704" y="207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14" name="Text Box 73"/>
            <p:cNvSpPr txBox="1">
              <a:spLocks noChangeArrowheads="1"/>
            </p:cNvSpPr>
            <p:nvPr/>
          </p:nvSpPr>
          <p:spPr bwMode="auto">
            <a:xfrm>
              <a:off x="3949" y="218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40</a:t>
              </a:r>
            </a:p>
          </p:txBody>
        </p:sp>
        <p:sp>
          <p:nvSpPr>
            <p:cNvPr id="117815" name="Text Box 74"/>
            <p:cNvSpPr txBox="1">
              <a:spLocks noChangeArrowheads="1"/>
            </p:cNvSpPr>
            <p:nvPr/>
          </p:nvSpPr>
          <p:spPr bwMode="auto">
            <a:xfrm>
              <a:off x="3971" y="227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–</a:t>
              </a:r>
            </a:p>
          </p:txBody>
        </p:sp>
      </p:grpSp>
      <p:sp>
        <p:nvSpPr>
          <p:cNvPr id="631883" name="Text Box 75"/>
          <p:cNvSpPr txBox="1">
            <a:spLocks noChangeArrowheads="1"/>
          </p:cNvSpPr>
          <p:nvPr/>
        </p:nvSpPr>
        <p:spPr bwMode="auto">
          <a:xfrm>
            <a:off x="4932363" y="4741863"/>
            <a:ext cx="249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Drei erfolgreiche Freiwürfe.</a:t>
            </a:r>
          </a:p>
        </p:txBody>
      </p: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4000500" y="4605338"/>
            <a:ext cx="714375" cy="566737"/>
            <a:chOff x="4101" y="2400"/>
            <a:chExt cx="450" cy="357"/>
          </a:xfrm>
        </p:grpSpPr>
        <p:sp>
          <p:nvSpPr>
            <p:cNvPr id="117803" name="Text Box 77"/>
            <p:cNvSpPr txBox="1">
              <a:spLocks noChangeArrowheads="1"/>
            </p:cNvSpPr>
            <p:nvPr/>
          </p:nvSpPr>
          <p:spPr bwMode="auto">
            <a:xfrm>
              <a:off x="4101" y="240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7804" name="Text Box 78"/>
            <p:cNvSpPr txBox="1">
              <a:spLocks noChangeArrowheads="1"/>
            </p:cNvSpPr>
            <p:nvPr/>
          </p:nvSpPr>
          <p:spPr bwMode="auto">
            <a:xfrm>
              <a:off x="4209" y="24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13</a:t>
              </a:r>
            </a:p>
          </p:txBody>
        </p:sp>
        <p:grpSp>
          <p:nvGrpSpPr>
            <p:cNvPr id="18" name="Group 79"/>
            <p:cNvGrpSpPr>
              <a:grpSpLocks/>
            </p:cNvGrpSpPr>
            <p:nvPr/>
          </p:nvGrpSpPr>
          <p:grpSpPr bwMode="auto">
            <a:xfrm>
              <a:off x="4377" y="2406"/>
              <a:ext cx="68" cy="340"/>
              <a:chOff x="4944" y="2112"/>
              <a:chExt cx="68" cy="340"/>
            </a:xfrm>
          </p:grpSpPr>
          <p:sp>
            <p:nvSpPr>
              <p:cNvPr id="117809" name="Line 80"/>
              <p:cNvSpPr>
                <a:spLocks noChangeShapeType="1"/>
              </p:cNvSpPr>
              <p:nvPr/>
            </p:nvSpPr>
            <p:spPr bwMode="auto">
              <a:xfrm>
                <a:off x="4944" y="2112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10" name="Line 81"/>
              <p:cNvSpPr>
                <a:spLocks noChangeShapeType="1"/>
              </p:cNvSpPr>
              <p:nvPr/>
            </p:nvSpPr>
            <p:spPr bwMode="auto">
              <a:xfrm>
                <a:off x="4944" y="2442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11" name="Line 82"/>
              <p:cNvSpPr>
                <a:spLocks noChangeShapeType="1"/>
              </p:cNvSpPr>
              <p:nvPr/>
            </p:nvSpPr>
            <p:spPr bwMode="auto">
              <a:xfrm>
                <a:off x="4944" y="2121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806" name="Text Box 83"/>
            <p:cNvSpPr txBox="1">
              <a:spLocks noChangeArrowheads="1"/>
            </p:cNvSpPr>
            <p:nvPr/>
          </p:nvSpPr>
          <p:spPr bwMode="auto">
            <a:xfrm>
              <a:off x="4344" y="240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32</a:t>
              </a:r>
            </a:p>
          </p:txBody>
        </p:sp>
        <p:sp>
          <p:nvSpPr>
            <p:cNvPr id="117807" name="Text Box 84"/>
            <p:cNvSpPr txBox="1">
              <a:spLocks noChangeArrowheads="1"/>
            </p:cNvSpPr>
            <p:nvPr/>
          </p:nvSpPr>
          <p:spPr bwMode="auto">
            <a:xfrm>
              <a:off x="4344" y="249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33</a:t>
              </a:r>
            </a:p>
          </p:txBody>
        </p:sp>
        <p:sp>
          <p:nvSpPr>
            <p:cNvPr id="117808" name="Text Box 85"/>
            <p:cNvSpPr txBox="1">
              <a:spLocks noChangeArrowheads="1"/>
            </p:cNvSpPr>
            <p:nvPr/>
          </p:nvSpPr>
          <p:spPr bwMode="auto">
            <a:xfrm>
              <a:off x="4347" y="260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34</a:t>
              </a: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4002088" y="5432425"/>
            <a:ext cx="228600" cy="401638"/>
            <a:chOff x="4102" y="3022"/>
            <a:chExt cx="144" cy="253"/>
          </a:xfrm>
        </p:grpSpPr>
        <p:sp>
          <p:nvSpPr>
            <p:cNvPr id="117801" name="Text Box 87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17802" name="Text Box 88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</p:grpSp>
      <p:sp>
        <p:nvSpPr>
          <p:cNvPr id="631897" name="Text Box 89"/>
          <p:cNvSpPr txBox="1">
            <a:spLocks noChangeArrowheads="1"/>
          </p:cNvSpPr>
          <p:nvPr/>
        </p:nvSpPr>
        <p:spPr bwMode="auto">
          <a:xfrm>
            <a:off x="4951413" y="5876925"/>
            <a:ext cx="29416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Technisches Foul während einer</a:t>
            </a:r>
            <a:br>
              <a:rPr lang="de-DE" sz="1400" b="1">
                <a:solidFill>
                  <a:srgbClr val="FF3300"/>
                </a:solidFill>
              </a:rPr>
            </a:br>
            <a:r>
              <a:rPr lang="de-DE" sz="1400" b="1">
                <a:solidFill>
                  <a:srgbClr val="FF3300"/>
                </a:solidFill>
              </a:rPr>
              <a:t>Spielpause: Erster Freiwurf </a:t>
            </a:r>
            <a:br>
              <a:rPr lang="de-DE" sz="1400" b="1">
                <a:solidFill>
                  <a:srgbClr val="FF3300"/>
                </a:solidFill>
              </a:rPr>
            </a:br>
            <a:r>
              <a:rPr lang="de-DE" sz="1400" b="1">
                <a:solidFill>
                  <a:srgbClr val="FF3300"/>
                </a:solidFill>
              </a:rPr>
              <a:t>erfolglos</a:t>
            </a:r>
          </a:p>
        </p:txBody>
      </p: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3967163" y="5940425"/>
            <a:ext cx="739775" cy="406400"/>
            <a:chOff x="4080" y="3342"/>
            <a:chExt cx="466" cy="256"/>
          </a:xfrm>
        </p:grpSpPr>
        <p:sp>
          <p:nvSpPr>
            <p:cNvPr id="117793" name="Text Box 91"/>
            <p:cNvSpPr txBox="1">
              <a:spLocks noChangeArrowheads="1"/>
            </p:cNvSpPr>
            <p:nvPr/>
          </p:nvSpPr>
          <p:spPr bwMode="auto">
            <a:xfrm>
              <a:off x="4080" y="3345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IN</a:t>
              </a:r>
            </a:p>
          </p:txBody>
        </p:sp>
        <p:sp>
          <p:nvSpPr>
            <p:cNvPr id="117794" name="Text Box 92"/>
            <p:cNvSpPr txBox="1">
              <a:spLocks noChangeArrowheads="1"/>
            </p:cNvSpPr>
            <p:nvPr/>
          </p:nvSpPr>
          <p:spPr bwMode="auto">
            <a:xfrm>
              <a:off x="4227" y="334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4</a:t>
              </a:r>
            </a:p>
          </p:txBody>
        </p:sp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4375" y="3359"/>
              <a:ext cx="68" cy="227"/>
              <a:chOff x="4704" y="2064"/>
              <a:chExt cx="68" cy="227"/>
            </a:xfrm>
          </p:grpSpPr>
          <p:sp>
            <p:nvSpPr>
              <p:cNvPr id="117798" name="Line 94"/>
              <p:cNvSpPr>
                <a:spLocks noChangeShapeType="1"/>
              </p:cNvSpPr>
              <p:nvPr/>
            </p:nvSpPr>
            <p:spPr bwMode="auto">
              <a:xfrm>
                <a:off x="4704" y="2064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99" name="Line 95"/>
              <p:cNvSpPr>
                <a:spLocks noChangeShapeType="1"/>
              </p:cNvSpPr>
              <p:nvPr/>
            </p:nvSpPr>
            <p:spPr bwMode="auto">
              <a:xfrm>
                <a:off x="4704" y="2283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00" name="Line 96"/>
              <p:cNvSpPr>
                <a:spLocks noChangeShapeType="1"/>
              </p:cNvSpPr>
              <p:nvPr/>
            </p:nvSpPr>
            <p:spPr bwMode="auto">
              <a:xfrm>
                <a:off x="4704" y="2073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796" name="Text Box 97"/>
            <p:cNvSpPr txBox="1">
              <a:spLocks noChangeArrowheads="1"/>
            </p:cNvSpPr>
            <p:nvPr/>
          </p:nvSpPr>
          <p:spPr bwMode="auto">
            <a:xfrm>
              <a:off x="4362" y="334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–</a:t>
              </a:r>
            </a:p>
          </p:txBody>
        </p:sp>
        <p:sp>
          <p:nvSpPr>
            <p:cNvPr id="117797" name="Text Box 98"/>
            <p:cNvSpPr txBox="1">
              <a:spLocks noChangeArrowheads="1"/>
            </p:cNvSpPr>
            <p:nvPr/>
          </p:nvSpPr>
          <p:spPr bwMode="auto">
            <a:xfrm>
              <a:off x="4342" y="344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77</a:t>
              </a:r>
            </a:p>
          </p:txBody>
        </p:sp>
      </p:grpSp>
      <p:grpSp>
        <p:nvGrpSpPr>
          <p:cNvPr id="22" name="Gruppieren 1"/>
          <p:cNvGrpSpPr>
            <a:grpSpLocks/>
          </p:cNvGrpSpPr>
          <p:nvPr/>
        </p:nvGrpSpPr>
        <p:grpSpPr bwMode="auto">
          <a:xfrm>
            <a:off x="4195763" y="3244850"/>
            <a:ext cx="504825" cy="417513"/>
            <a:chOff x="4199756" y="3256533"/>
            <a:chExt cx="504825" cy="416942"/>
          </a:xfrm>
        </p:grpSpPr>
        <p:sp>
          <p:nvSpPr>
            <p:cNvPr id="117787" name="Text Box 101"/>
            <p:cNvSpPr txBox="1">
              <a:spLocks noChangeArrowheads="1"/>
            </p:cNvSpPr>
            <p:nvPr/>
          </p:nvSpPr>
          <p:spPr bwMode="auto">
            <a:xfrm>
              <a:off x="4199756" y="3259138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117788" name="Line 103"/>
            <p:cNvSpPr>
              <a:spLocks noChangeShapeType="1"/>
            </p:cNvSpPr>
            <p:nvPr/>
          </p:nvSpPr>
          <p:spPr bwMode="auto">
            <a:xfrm>
              <a:off x="4426769" y="3292599"/>
              <a:ext cx="0" cy="3524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89" name="Line 104"/>
            <p:cNvSpPr>
              <a:spLocks noChangeShapeType="1"/>
            </p:cNvSpPr>
            <p:nvPr/>
          </p:nvSpPr>
          <p:spPr bwMode="auto">
            <a:xfrm flipV="1">
              <a:off x="4426769" y="3636964"/>
              <a:ext cx="1111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90" name="Line 105"/>
            <p:cNvSpPr>
              <a:spLocks noChangeShapeType="1"/>
            </p:cNvSpPr>
            <p:nvPr/>
          </p:nvSpPr>
          <p:spPr bwMode="auto">
            <a:xfrm>
              <a:off x="4426769" y="3300412"/>
              <a:ext cx="125412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91" name="Text Box 106"/>
            <p:cNvSpPr txBox="1">
              <a:spLocks noChangeArrowheads="1"/>
            </p:cNvSpPr>
            <p:nvPr/>
          </p:nvSpPr>
          <p:spPr bwMode="auto">
            <a:xfrm>
              <a:off x="4380731" y="3429000"/>
              <a:ext cx="323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31</a:t>
              </a:r>
            </a:p>
          </p:txBody>
        </p:sp>
        <p:sp>
          <p:nvSpPr>
            <p:cNvPr id="117792" name="Rectangle 107"/>
            <p:cNvSpPr>
              <a:spLocks noChangeArrowheads="1"/>
            </p:cNvSpPr>
            <p:nvPr/>
          </p:nvSpPr>
          <p:spPr bwMode="auto">
            <a:xfrm>
              <a:off x="4404544" y="3256533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>
                  <a:solidFill>
                    <a:srgbClr val="FF3300"/>
                  </a:solidFill>
                </a:rPr>
                <a:t>–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5FAFCB8-6B41-4EEC-81EF-6FAC55F750F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3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utoUpdateAnimBg="0"/>
      <p:bldP spid="631823" grpId="0" autoUpdateAnimBg="0"/>
      <p:bldP spid="631834" grpId="0" autoUpdateAnimBg="0"/>
      <p:bldP spid="631844" grpId="0" autoUpdateAnimBg="0"/>
      <p:bldP spid="631854" grpId="0" autoUpdateAnimBg="0"/>
      <p:bldP spid="631855" grpId="0" autoUpdateAnimBg="0"/>
      <p:bldP spid="631865" grpId="0" autoUpdateAnimBg="0"/>
      <p:bldP spid="631874" grpId="0" autoUpdateAnimBg="0"/>
      <p:bldP spid="631883" grpId="0" autoUpdateAnimBg="0"/>
      <p:bldP spid="6318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908050"/>
            <a:ext cx="1222375" cy="5308600"/>
            <a:chOff x="2484" y="688"/>
            <a:chExt cx="770" cy="3344"/>
          </a:xfrm>
        </p:grpSpPr>
        <p:pic>
          <p:nvPicPr>
            <p:cNvPr id="118896" name="Picture 3" descr="ergebnis_lang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" y="702"/>
              <a:ext cx="727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802" y="798"/>
              <a:ext cx="144" cy="253"/>
              <a:chOff x="4102" y="3022"/>
              <a:chExt cx="144" cy="253"/>
            </a:xfrm>
          </p:grpSpPr>
          <p:sp>
            <p:nvSpPr>
              <p:cNvPr id="118905" name="Text Box 5"/>
              <p:cNvSpPr txBox="1">
                <a:spLocks noChangeArrowheads="1"/>
              </p:cNvSpPr>
              <p:nvPr/>
            </p:nvSpPr>
            <p:spPr bwMode="auto">
              <a:xfrm>
                <a:off x="4103" y="3022"/>
                <a:ext cx="1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rgbClr val="FF3300"/>
                    </a:solidFill>
                  </a:rPr>
                  <a:t>:</a:t>
                </a:r>
              </a:p>
            </p:txBody>
          </p:sp>
          <p:sp>
            <p:nvSpPr>
              <p:cNvPr id="118906" name="Text Box 6"/>
              <p:cNvSpPr txBox="1">
                <a:spLocks noChangeArrowheads="1"/>
              </p:cNvSpPr>
              <p:nvPr/>
            </p:nvSpPr>
            <p:spPr bwMode="auto">
              <a:xfrm>
                <a:off x="4102" y="3121"/>
                <a:ext cx="1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rgbClr val="FF3300"/>
                    </a:solidFill>
                  </a:rPr>
                  <a:t>:</a:t>
                </a:r>
              </a:p>
            </p:txBody>
          </p:sp>
        </p:grpSp>
        <p:sp>
          <p:nvSpPr>
            <p:cNvPr id="118898" name="Text Box 7"/>
            <p:cNvSpPr txBox="1">
              <a:spLocks noChangeArrowheads="1"/>
            </p:cNvSpPr>
            <p:nvPr/>
          </p:nvSpPr>
          <p:spPr bwMode="auto">
            <a:xfrm>
              <a:off x="2630" y="103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21</a:t>
              </a:r>
            </a:p>
          </p:txBody>
        </p:sp>
        <p:sp>
          <p:nvSpPr>
            <p:cNvPr id="118899" name="Text Box 8"/>
            <p:cNvSpPr txBox="1">
              <a:spLocks noChangeArrowheads="1"/>
            </p:cNvSpPr>
            <p:nvPr/>
          </p:nvSpPr>
          <p:spPr bwMode="auto">
            <a:xfrm>
              <a:off x="2484" y="103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12</a:t>
              </a:r>
            </a:p>
          </p:txBody>
        </p:sp>
        <p:sp>
          <p:nvSpPr>
            <p:cNvPr id="118900" name="Text Box 9"/>
            <p:cNvSpPr txBox="1">
              <a:spLocks noChangeArrowheads="1"/>
            </p:cNvSpPr>
            <p:nvPr/>
          </p:nvSpPr>
          <p:spPr bwMode="auto">
            <a:xfrm>
              <a:off x="2769" y="103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10</a:t>
              </a:r>
            </a:p>
          </p:txBody>
        </p:sp>
        <p:sp>
          <p:nvSpPr>
            <p:cNvPr id="118901" name="Text Box 10"/>
            <p:cNvSpPr txBox="1">
              <a:spLocks noChangeArrowheads="1"/>
            </p:cNvSpPr>
            <p:nvPr/>
          </p:nvSpPr>
          <p:spPr bwMode="auto">
            <a:xfrm>
              <a:off x="2935" y="115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118902" name="Text Box 11"/>
            <p:cNvSpPr txBox="1">
              <a:spLocks noChangeArrowheads="1"/>
            </p:cNvSpPr>
            <p:nvPr/>
          </p:nvSpPr>
          <p:spPr bwMode="auto">
            <a:xfrm>
              <a:off x="3050" y="115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22</a:t>
              </a:r>
            </a:p>
          </p:txBody>
        </p:sp>
        <p:sp>
          <p:nvSpPr>
            <p:cNvPr id="118903" name="Text Box 12"/>
            <p:cNvSpPr txBox="1">
              <a:spLocks noChangeArrowheads="1"/>
            </p:cNvSpPr>
            <p:nvPr/>
          </p:nvSpPr>
          <p:spPr bwMode="auto">
            <a:xfrm>
              <a:off x="2570" y="68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18904" name="Text Box 13"/>
            <p:cNvSpPr txBox="1">
              <a:spLocks noChangeArrowheads="1"/>
            </p:cNvSpPr>
            <p:nvPr/>
          </p:nvSpPr>
          <p:spPr bwMode="auto">
            <a:xfrm>
              <a:off x="2997" y="69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FF3300"/>
                  </a:solidFill>
                </a:rPr>
                <a:t>A</a:t>
              </a:r>
            </a:p>
          </p:txBody>
        </p:sp>
      </p:grp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1408113" y="1289050"/>
            <a:ext cx="5270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Am Ende des </a:t>
            </a:r>
            <a:r>
              <a:rPr lang="de-DE" sz="1000" b="1">
                <a:solidFill>
                  <a:srgbClr val="FF3300"/>
                </a:solidFill>
              </a:rPr>
              <a:t>1. Viertels</a:t>
            </a:r>
            <a:r>
              <a:rPr lang="de-DE" sz="1000">
                <a:solidFill>
                  <a:schemeClr val="tx1"/>
                </a:solidFill>
              </a:rPr>
              <a:t> wird unter der letzten Eintragung ein Strich gezogen,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1398588" y="1460500"/>
            <a:ext cx="526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das Viertelergebnis wiederholt und abermals unterstrichen.</a:t>
            </a:r>
          </a:p>
        </p:txBody>
      </p:sp>
      <p:sp>
        <p:nvSpPr>
          <p:cNvPr id="632848" name="Line 16"/>
          <p:cNvSpPr>
            <a:spLocks noChangeShapeType="1"/>
          </p:cNvSpPr>
          <p:nvPr/>
        </p:nvSpPr>
        <p:spPr bwMode="auto">
          <a:xfrm>
            <a:off x="231775" y="184943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403225" y="18161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1079500" y="18161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FF3300"/>
                </a:solidFill>
              </a:rPr>
              <a:t>22</a:t>
            </a:r>
          </a:p>
        </p:txBody>
      </p:sp>
      <p:sp>
        <p:nvSpPr>
          <p:cNvPr id="632851" name="Line 19"/>
          <p:cNvSpPr>
            <a:spLocks noChangeShapeType="1"/>
          </p:cNvSpPr>
          <p:nvPr/>
        </p:nvSpPr>
        <p:spPr bwMode="auto">
          <a:xfrm>
            <a:off x="231775" y="202565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852" name="Text Box 20"/>
          <p:cNvSpPr txBox="1">
            <a:spLocks noChangeArrowheads="1"/>
          </p:cNvSpPr>
          <p:nvPr/>
        </p:nvSpPr>
        <p:spPr bwMode="auto">
          <a:xfrm>
            <a:off x="1398588" y="16224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Abschließend wird die Anzahl der erzielten Punkte dieses Viertels übertragen.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4150" y="2374900"/>
            <a:ext cx="1223963" cy="419100"/>
            <a:chOff x="531" y="1596"/>
            <a:chExt cx="771" cy="264"/>
          </a:xfrm>
        </p:grpSpPr>
        <p:sp>
          <p:nvSpPr>
            <p:cNvPr id="118891" name="Text Box 22"/>
            <p:cNvSpPr txBox="1">
              <a:spLocks noChangeArrowheads="1"/>
            </p:cNvSpPr>
            <p:nvPr/>
          </p:nvSpPr>
          <p:spPr bwMode="auto">
            <a:xfrm>
              <a:off x="954" y="159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15</a:t>
              </a:r>
            </a:p>
          </p:txBody>
        </p:sp>
        <p:sp>
          <p:nvSpPr>
            <p:cNvPr id="118892" name="Text Box 23"/>
            <p:cNvSpPr txBox="1">
              <a:spLocks noChangeArrowheads="1"/>
            </p:cNvSpPr>
            <p:nvPr/>
          </p:nvSpPr>
          <p:spPr bwMode="auto">
            <a:xfrm>
              <a:off x="1098" y="159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39</a:t>
              </a:r>
            </a:p>
          </p:txBody>
        </p:sp>
        <p:sp>
          <p:nvSpPr>
            <p:cNvPr id="118893" name="Text Box 24"/>
            <p:cNvSpPr txBox="1">
              <a:spLocks noChangeArrowheads="1"/>
            </p:cNvSpPr>
            <p:nvPr/>
          </p:nvSpPr>
          <p:spPr bwMode="auto">
            <a:xfrm>
              <a:off x="531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13</a:t>
              </a:r>
            </a:p>
          </p:txBody>
        </p:sp>
        <p:sp>
          <p:nvSpPr>
            <p:cNvPr id="118894" name="Text Box 25"/>
            <p:cNvSpPr txBox="1">
              <a:spLocks noChangeArrowheads="1"/>
            </p:cNvSpPr>
            <p:nvPr/>
          </p:nvSpPr>
          <p:spPr bwMode="auto">
            <a:xfrm>
              <a:off x="669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32</a:t>
              </a:r>
            </a:p>
          </p:txBody>
        </p:sp>
        <p:sp>
          <p:nvSpPr>
            <p:cNvPr id="118895" name="Text Box 26"/>
            <p:cNvSpPr txBox="1">
              <a:spLocks noChangeArrowheads="1"/>
            </p:cNvSpPr>
            <p:nvPr/>
          </p:nvSpPr>
          <p:spPr bwMode="auto">
            <a:xfrm>
              <a:off x="816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10</a:t>
              </a:r>
            </a:p>
          </p:txBody>
        </p:sp>
      </p:grpSp>
      <p:sp>
        <p:nvSpPr>
          <p:cNvPr id="632859" name="Line 27"/>
          <p:cNvSpPr>
            <a:spLocks noChangeShapeType="1"/>
          </p:cNvSpPr>
          <p:nvPr/>
        </p:nvSpPr>
        <p:spPr bwMode="auto">
          <a:xfrm>
            <a:off x="231775" y="2760663"/>
            <a:ext cx="11430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860" name="Text Box 28"/>
          <p:cNvSpPr txBox="1">
            <a:spLocks noChangeArrowheads="1"/>
          </p:cNvSpPr>
          <p:nvPr/>
        </p:nvSpPr>
        <p:spPr bwMode="auto">
          <a:xfrm>
            <a:off x="398463" y="27368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B050"/>
                </a:solidFill>
              </a:rPr>
              <a:t>32</a:t>
            </a:r>
          </a:p>
        </p:txBody>
      </p:sp>
      <p:sp>
        <p:nvSpPr>
          <p:cNvPr id="632861" name="Text Box 29"/>
          <p:cNvSpPr txBox="1">
            <a:spLocks noChangeArrowheads="1"/>
          </p:cNvSpPr>
          <p:nvPr/>
        </p:nvSpPr>
        <p:spPr bwMode="auto">
          <a:xfrm>
            <a:off x="1074738" y="27368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B050"/>
                </a:solidFill>
              </a:rPr>
              <a:t>39</a:t>
            </a:r>
          </a:p>
        </p:txBody>
      </p:sp>
      <p:sp>
        <p:nvSpPr>
          <p:cNvPr id="632862" name="Line 30"/>
          <p:cNvSpPr>
            <a:spLocks noChangeShapeType="1"/>
          </p:cNvSpPr>
          <p:nvPr/>
        </p:nvSpPr>
        <p:spPr bwMode="auto">
          <a:xfrm>
            <a:off x="231775" y="2936875"/>
            <a:ext cx="11430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613" y="2913063"/>
            <a:ext cx="1192212" cy="246062"/>
            <a:chOff x="672" y="1455"/>
            <a:chExt cx="751" cy="155"/>
          </a:xfrm>
        </p:grpSpPr>
        <p:sp>
          <p:nvSpPr>
            <p:cNvPr id="118886" name="Text Box 32"/>
            <p:cNvSpPr txBox="1">
              <a:spLocks noChangeArrowheads="1"/>
            </p:cNvSpPr>
            <p:nvPr/>
          </p:nvSpPr>
          <p:spPr bwMode="auto">
            <a:xfrm>
              <a:off x="672" y="145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118887" name="Text Box 33"/>
            <p:cNvSpPr txBox="1">
              <a:spLocks noChangeArrowheads="1"/>
            </p:cNvSpPr>
            <p:nvPr/>
          </p:nvSpPr>
          <p:spPr bwMode="auto">
            <a:xfrm>
              <a:off x="1102" y="145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118888" name="Text Box 34"/>
            <p:cNvSpPr txBox="1">
              <a:spLocks noChangeArrowheads="1"/>
            </p:cNvSpPr>
            <p:nvPr/>
          </p:nvSpPr>
          <p:spPr bwMode="auto">
            <a:xfrm>
              <a:off x="1219" y="145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32</a:t>
              </a:r>
            </a:p>
          </p:txBody>
        </p:sp>
        <p:sp>
          <p:nvSpPr>
            <p:cNvPr id="118889" name="Text Box 35"/>
            <p:cNvSpPr txBox="1">
              <a:spLocks noChangeArrowheads="1"/>
            </p:cNvSpPr>
            <p:nvPr/>
          </p:nvSpPr>
          <p:spPr bwMode="auto">
            <a:xfrm>
              <a:off x="793" y="145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39</a:t>
              </a:r>
            </a:p>
          </p:txBody>
        </p:sp>
        <p:sp>
          <p:nvSpPr>
            <p:cNvPr id="118890" name="Line 36"/>
            <p:cNvSpPr>
              <a:spLocks noChangeShapeType="1"/>
            </p:cNvSpPr>
            <p:nvPr/>
          </p:nvSpPr>
          <p:spPr bwMode="auto">
            <a:xfrm>
              <a:off x="691" y="1584"/>
              <a:ext cx="72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32869" name="Text Box 37"/>
          <p:cNvSpPr txBox="1">
            <a:spLocks noChangeArrowheads="1"/>
          </p:cNvSpPr>
          <p:nvPr/>
        </p:nvSpPr>
        <p:spPr bwMode="auto">
          <a:xfrm>
            <a:off x="1398588" y="2054225"/>
            <a:ext cx="4899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Am Ende </a:t>
            </a:r>
            <a:r>
              <a:rPr lang="de-DE" sz="1000">
                <a:solidFill>
                  <a:srgbClr val="00B0F0"/>
                </a:solidFill>
              </a:rPr>
              <a:t>des </a:t>
            </a:r>
            <a:r>
              <a:rPr lang="de-DE" sz="1000" b="1">
                <a:solidFill>
                  <a:srgbClr val="00B0F0"/>
                </a:solidFill>
              </a:rPr>
              <a:t>2. Viertels</a:t>
            </a:r>
            <a:r>
              <a:rPr lang="de-DE" sz="1000" b="1">
                <a:solidFill>
                  <a:srgbClr val="00CC00"/>
                </a:solidFill>
              </a:rPr>
              <a:t> </a:t>
            </a:r>
            <a:r>
              <a:rPr lang="de-DE" sz="1000">
                <a:solidFill>
                  <a:schemeClr val="tx1"/>
                </a:solidFill>
              </a:rPr>
              <a:t>wird unter der letzten Eintragung ein Strich gezogen,</a:t>
            </a:r>
          </a:p>
        </p:txBody>
      </p:sp>
      <p:sp>
        <p:nvSpPr>
          <p:cNvPr id="632870" name="Text Box 38"/>
          <p:cNvSpPr txBox="1">
            <a:spLocks noChangeArrowheads="1"/>
          </p:cNvSpPr>
          <p:nvPr/>
        </p:nvSpPr>
        <p:spPr bwMode="auto">
          <a:xfrm>
            <a:off x="1398588" y="2225675"/>
            <a:ext cx="519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das aktuelle Ergebnis wiederholt und erneut unterstrichen:</a:t>
            </a:r>
          </a:p>
        </p:txBody>
      </p:sp>
      <p:sp>
        <p:nvSpPr>
          <p:cNvPr id="632871" name="Text Box 39"/>
          <p:cNvSpPr txBox="1">
            <a:spLocks noChangeArrowheads="1"/>
          </p:cNvSpPr>
          <p:nvPr/>
        </p:nvSpPr>
        <p:spPr bwMode="auto">
          <a:xfrm>
            <a:off x="1398588" y="2397125"/>
            <a:ext cx="5191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Danach werden das aktuelle Ergebnis gedreht und die Buchstaben „A“ / „B“  in der Farbe des nächsten Viertels erneut notiert. Jetzt stimmen die Spielrichtung wieder („A“ auf den linken Korb; „B“ auf den rechten Korb).</a:t>
            </a:r>
          </a:p>
        </p:txBody>
      </p:sp>
      <p:sp>
        <p:nvSpPr>
          <p:cNvPr id="632872" name="Text Box 40"/>
          <p:cNvSpPr txBox="1">
            <a:spLocks noChangeArrowheads="1"/>
          </p:cNvSpPr>
          <p:nvPr/>
        </p:nvSpPr>
        <p:spPr bwMode="auto">
          <a:xfrm>
            <a:off x="1398588" y="287337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Als letztes wird die Anzahl der erzielten Punkte dieses Viertels übertragen.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84213" y="1993900"/>
            <a:ext cx="228600" cy="401638"/>
            <a:chOff x="4102" y="3022"/>
            <a:chExt cx="144" cy="253"/>
          </a:xfrm>
        </p:grpSpPr>
        <p:sp>
          <p:nvSpPr>
            <p:cNvPr id="118884" name="Text Box 42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:</a:t>
              </a:r>
            </a:p>
          </p:txBody>
        </p:sp>
        <p:sp>
          <p:nvSpPr>
            <p:cNvPr id="118885" name="Text Box 43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F0"/>
                  </a:solidFill>
                </a:rPr>
                <a:t>:</a:t>
              </a:r>
            </a:p>
          </p:txBody>
        </p:sp>
      </p:grpSp>
      <p:sp>
        <p:nvSpPr>
          <p:cNvPr id="632876" name="Text Box 44"/>
          <p:cNvSpPr txBox="1">
            <a:spLocks noChangeArrowheads="1"/>
          </p:cNvSpPr>
          <p:nvPr/>
        </p:nvSpPr>
        <p:spPr bwMode="auto">
          <a:xfrm>
            <a:off x="1398588" y="3530600"/>
            <a:ext cx="5270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Am Ende des </a:t>
            </a:r>
            <a:r>
              <a:rPr lang="de-DE" sz="1000" b="1">
                <a:solidFill>
                  <a:srgbClr val="00B050"/>
                </a:solidFill>
              </a:rPr>
              <a:t>3. Viertels </a:t>
            </a:r>
            <a:r>
              <a:rPr lang="de-DE" sz="1000">
                <a:solidFill>
                  <a:schemeClr val="tx1"/>
                </a:solidFill>
              </a:rPr>
              <a:t>wird unter der letzten Eintragung ein Strich gezogen,</a:t>
            </a:r>
          </a:p>
        </p:txBody>
      </p:sp>
      <p:sp>
        <p:nvSpPr>
          <p:cNvPr id="632877" name="Text Box 45"/>
          <p:cNvSpPr txBox="1">
            <a:spLocks noChangeArrowheads="1"/>
          </p:cNvSpPr>
          <p:nvPr/>
        </p:nvSpPr>
        <p:spPr bwMode="auto">
          <a:xfrm>
            <a:off x="1389063" y="3702050"/>
            <a:ext cx="526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das aktuelle Ergebnis wiederholt und erneut unterstrichen.</a:t>
            </a:r>
          </a:p>
        </p:txBody>
      </p:sp>
      <p:sp>
        <p:nvSpPr>
          <p:cNvPr id="632878" name="Text Box 46"/>
          <p:cNvSpPr txBox="1">
            <a:spLocks noChangeArrowheads="1"/>
          </p:cNvSpPr>
          <p:nvPr/>
        </p:nvSpPr>
        <p:spPr bwMode="auto">
          <a:xfrm>
            <a:off x="1389063" y="386397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Zuletzt wird die Anzahl der erzielten Punkte dieses Viertels übertragen.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93738" y="3089275"/>
            <a:ext cx="228600" cy="401638"/>
            <a:chOff x="4102" y="3022"/>
            <a:chExt cx="144" cy="253"/>
          </a:xfrm>
        </p:grpSpPr>
        <p:sp>
          <p:nvSpPr>
            <p:cNvPr id="118882" name="Text Box 48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:</a:t>
              </a:r>
            </a:p>
          </p:txBody>
        </p:sp>
        <p:sp>
          <p:nvSpPr>
            <p:cNvPr id="118883" name="Text Box 49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: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98438" y="3470275"/>
            <a:ext cx="1223962" cy="419100"/>
            <a:chOff x="531" y="1596"/>
            <a:chExt cx="771" cy="264"/>
          </a:xfrm>
        </p:grpSpPr>
        <p:sp>
          <p:nvSpPr>
            <p:cNvPr id="118877" name="Text Box 51"/>
            <p:cNvSpPr txBox="1">
              <a:spLocks noChangeArrowheads="1"/>
            </p:cNvSpPr>
            <p:nvPr/>
          </p:nvSpPr>
          <p:spPr bwMode="auto">
            <a:xfrm>
              <a:off x="954" y="159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18878" name="Text Box 52"/>
            <p:cNvSpPr txBox="1">
              <a:spLocks noChangeArrowheads="1"/>
            </p:cNvSpPr>
            <p:nvPr/>
          </p:nvSpPr>
          <p:spPr bwMode="auto">
            <a:xfrm>
              <a:off x="1098" y="159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66</a:t>
              </a:r>
            </a:p>
          </p:txBody>
        </p:sp>
        <p:sp>
          <p:nvSpPr>
            <p:cNvPr id="118879" name="Text Box 53"/>
            <p:cNvSpPr txBox="1">
              <a:spLocks noChangeArrowheads="1"/>
            </p:cNvSpPr>
            <p:nvPr/>
          </p:nvSpPr>
          <p:spPr bwMode="auto">
            <a:xfrm>
              <a:off x="531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15</a:t>
              </a:r>
            </a:p>
          </p:txBody>
        </p:sp>
        <p:sp>
          <p:nvSpPr>
            <p:cNvPr id="118880" name="Text Box 54"/>
            <p:cNvSpPr txBox="1">
              <a:spLocks noChangeArrowheads="1"/>
            </p:cNvSpPr>
            <p:nvPr/>
          </p:nvSpPr>
          <p:spPr bwMode="auto">
            <a:xfrm>
              <a:off x="669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58</a:t>
              </a:r>
            </a:p>
          </p:txBody>
        </p:sp>
        <p:sp>
          <p:nvSpPr>
            <p:cNvPr id="118881" name="Text Box 55"/>
            <p:cNvSpPr txBox="1">
              <a:spLocks noChangeArrowheads="1"/>
            </p:cNvSpPr>
            <p:nvPr/>
          </p:nvSpPr>
          <p:spPr bwMode="auto">
            <a:xfrm>
              <a:off x="816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B050"/>
                  </a:solidFill>
                </a:rPr>
                <a:t>10</a:t>
              </a:r>
            </a:p>
          </p:txBody>
        </p:sp>
      </p:grpSp>
      <p:sp>
        <p:nvSpPr>
          <p:cNvPr id="632888" name="Line 56"/>
          <p:cNvSpPr>
            <a:spLocks noChangeShapeType="1"/>
          </p:cNvSpPr>
          <p:nvPr/>
        </p:nvSpPr>
        <p:spPr bwMode="auto">
          <a:xfrm>
            <a:off x="236538" y="3851275"/>
            <a:ext cx="1143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889" name="Text Box 57"/>
          <p:cNvSpPr txBox="1">
            <a:spLocks noChangeArrowheads="1"/>
          </p:cNvSpPr>
          <p:nvPr/>
        </p:nvSpPr>
        <p:spPr bwMode="auto">
          <a:xfrm>
            <a:off x="411163" y="38258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B050"/>
                </a:solidFill>
              </a:rPr>
              <a:t>58</a:t>
            </a:r>
          </a:p>
        </p:txBody>
      </p:sp>
      <p:sp>
        <p:nvSpPr>
          <p:cNvPr id="632890" name="Text Box 58"/>
          <p:cNvSpPr txBox="1">
            <a:spLocks noChangeArrowheads="1"/>
          </p:cNvSpPr>
          <p:nvPr/>
        </p:nvSpPr>
        <p:spPr bwMode="auto">
          <a:xfrm>
            <a:off x="1084263" y="38227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B050"/>
                </a:solidFill>
              </a:rPr>
              <a:t>66</a:t>
            </a:r>
          </a:p>
        </p:txBody>
      </p:sp>
      <p:sp>
        <p:nvSpPr>
          <p:cNvPr id="632891" name="Line 59"/>
          <p:cNvSpPr>
            <a:spLocks noChangeShapeType="1"/>
          </p:cNvSpPr>
          <p:nvPr/>
        </p:nvSpPr>
        <p:spPr bwMode="auto">
          <a:xfrm>
            <a:off x="227013" y="4022725"/>
            <a:ext cx="1143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892" name="Text Box 60"/>
          <p:cNvSpPr txBox="1">
            <a:spLocks noChangeArrowheads="1"/>
          </p:cNvSpPr>
          <p:nvPr/>
        </p:nvSpPr>
        <p:spPr bwMode="auto">
          <a:xfrm>
            <a:off x="1398588" y="4260850"/>
            <a:ext cx="497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Am Ende des </a:t>
            </a:r>
            <a:r>
              <a:rPr lang="de-DE" sz="1000" b="1">
                <a:solidFill>
                  <a:schemeClr val="tx1"/>
                </a:solidFill>
              </a:rPr>
              <a:t>4. Viertels </a:t>
            </a:r>
            <a:r>
              <a:rPr lang="de-DE" sz="1000">
                <a:solidFill>
                  <a:schemeClr val="tx1"/>
                </a:solidFill>
              </a:rPr>
              <a:t>wird unter der letzten Eintragung ein Strich gezogen und das Ergebnis wiederholt.</a:t>
            </a:r>
          </a:p>
        </p:txBody>
      </p:sp>
      <p:sp>
        <p:nvSpPr>
          <p:cNvPr id="632893" name="Text Box 61"/>
          <p:cNvSpPr txBox="1">
            <a:spLocks noChangeArrowheads="1"/>
          </p:cNvSpPr>
          <p:nvPr/>
        </p:nvSpPr>
        <p:spPr bwMode="auto">
          <a:xfrm>
            <a:off x="1398588" y="4597400"/>
            <a:ext cx="474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Bei einem Unentschieden wird das Ergebnis noch einmal unterstrichen und weitergeschrieben.</a:t>
            </a:r>
          </a:p>
        </p:txBody>
      </p:sp>
      <p:sp>
        <p:nvSpPr>
          <p:cNvPr id="632894" name="Text Box 62"/>
          <p:cNvSpPr txBox="1">
            <a:spLocks noChangeArrowheads="1"/>
          </p:cNvSpPr>
          <p:nvPr/>
        </p:nvSpPr>
        <p:spPr bwMode="auto">
          <a:xfrm>
            <a:off x="1398588" y="4902200"/>
            <a:ext cx="535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Als letztes wird die Anzahl der erzielten Punkte dieses Viertels übertragen.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93738" y="3994150"/>
            <a:ext cx="228600" cy="401638"/>
            <a:chOff x="4102" y="3022"/>
            <a:chExt cx="144" cy="253"/>
          </a:xfrm>
        </p:grpSpPr>
        <p:sp>
          <p:nvSpPr>
            <p:cNvPr id="118875" name="Text Box 64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18876" name="Text Box 65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179388" y="4356100"/>
            <a:ext cx="1223962" cy="419100"/>
            <a:chOff x="531" y="1596"/>
            <a:chExt cx="771" cy="264"/>
          </a:xfrm>
        </p:grpSpPr>
        <p:sp>
          <p:nvSpPr>
            <p:cNvPr id="118870" name="Text Box 67"/>
            <p:cNvSpPr txBox="1">
              <a:spLocks noChangeArrowheads="1"/>
            </p:cNvSpPr>
            <p:nvPr/>
          </p:nvSpPr>
          <p:spPr bwMode="auto">
            <a:xfrm>
              <a:off x="954" y="159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18871" name="Text Box 68"/>
            <p:cNvSpPr txBox="1">
              <a:spLocks noChangeArrowheads="1"/>
            </p:cNvSpPr>
            <p:nvPr/>
          </p:nvSpPr>
          <p:spPr bwMode="auto">
            <a:xfrm>
              <a:off x="1098" y="159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78</a:t>
              </a:r>
            </a:p>
          </p:txBody>
        </p:sp>
        <p:sp>
          <p:nvSpPr>
            <p:cNvPr id="118872" name="Text Box 69"/>
            <p:cNvSpPr txBox="1">
              <a:spLocks noChangeArrowheads="1"/>
            </p:cNvSpPr>
            <p:nvPr/>
          </p:nvSpPr>
          <p:spPr bwMode="auto">
            <a:xfrm>
              <a:off x="531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8873" name="Text Box 70"/>
            <p:cNvSpPr txBox="1">
              <a:spLocks noChangeArrowheads="1"/>
            </p:cNvSpPr>
            <p:nvPr/>
          </p:nvSpPr>
          <p:spPr bwMode="auto">
            <a:xfrm>
              <a:off x="669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78</a:t>
              </a:r>
            </a:p>
          </p:txBody>
        </p:sp>
        <p:sp>
          <p:nvSpPr>
            <p:cNvPr id="118874" name="Text Box 71"/>
            <p:cNvSpPr txBox="1">
              <a:spLocks noChangeArrowheads="1"/>
            </p:cNvSpPr>
            <p:nvPr/>
          </p:nvSpPr>
          <p:spPr bwMode="auto">
            <a:xfrm>
              <a:off x="816" y="170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632904" name="Line 72"/>
          <p:cNvSpPr>
            <a:spLocks noChangeShapeType="1"/>
          </p:cNvSpPr>
          <p:nvPr/>
        </p:nvSpPr>
        <p:spPr bwMode="auto">
          <a:xfrm>
            <a:off x="227013" y="47561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905" name="Text Box 73"/>
          <p:cNvSpPr txBox="1">
            <a:spLocks noChangeArrowheads="1"/>
          </p:cNvSpPr>
          <p:nvPr/>
        </p:nvSpPr>
        <p:spPr bwMode="auto">
          <a:xfrm>
            <a:off x="401638" y="47291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tx1"/>
                </a:solidFill>
              </a:rPr>
              <a:t>78</a:t>
            </a:r>
          </a:p>
        </p:txBody>
      </p:sp>
      <p:sp>
        <p:nvSpPr>
          <p:cNvPr id="632906" name="Text Box 74"/>
          <p:cNvSpPr txBox="1">
            <a:spLocks noChangeArrowheads="1"/>
          </p:cNvSpPr>
          <p:nvPr/>
        </p:nvSpPr>
        <p:spPr bwMode="auto">
          <a:xfrm>
            <a:off x="1084263" y="47275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tx1"/>
                </a:solidFill>
              </a:rPr>
              <a:t>78</a:t>
            </a:r>
          </a:p>
        </p:txBody>
      </p:sp>
      <p:sp>
        <p:nvSpPr>
          <p:cNvPr id="632907" name="Line 75"/>
          <p:cNvSpPr>
            <a:spLocks noChangeShapeType="1"/>
          </p:cNvSpPr>
          <p:nvPr/>
        </p:nvSpPr>
        <p:spPr bwMode="auto">
          <a:xfrm>
            <a:off x="227013" y="49371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32908" name="Picture 76" descr="viertel_ergeb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5370513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909" name="Text Box 77"/>
          <p:cNvSpPr txBox="1">
            <a:spLocks noChangeArrowheads="1"/>
          </p:cNvSpPr>
          <p:nvPr/>
        </p:nvSpPr>
        <p:spPr bwMode="auto">
          <a:xfrm>
            <a:off x="6267450" y="5440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22</a:t>
            </a:r>
          </a:p>
        </p:txBody>
      </p:sp>
      <p:sp>
        <p:nvSpPr>
          <p:cNvPr id="632910" name="Text Box 78"/>
          <p:cNvSpPr txBox="1">
            <a:spLocks noChangeArrowheads="1"/>
          </p:cNvSpPr>
          <p:nvPr/>
        </p:nvSpPr>
        <p:spPr bwMode="auto">
          <a:xfrm>
            <a:off x="7089775" y="5440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632911" name="Text Box 79"/>
          <p:cNvSpPr txBox="1">
            <a:spLocks noChangeArrowheads="1"/>
          </p:cNvSpPr>
          <p:nvPr/>
        </p:nvSpPr>
        <p:spPr bwMode="auto">
          <a:xfrm>
            <a:off x="6257925" y="56864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B0F0"/>
                </a:solidFill>
              </a:rPr>
              <a:t>17</a:t>
            </a:r>
          </a:p>
        </p:txBody>
      </p:sp>
      <p:sp>
        <p:nvSpPr>
          <p:cNvPr id="632912" name="Text Box 80"/>
          <p:cNvSpPr txBox="1">
            <a:spLocks noChangeArrowheads="1"/>
          </p:cNvSpPr>
          <p:nvPr/>
        </p:nvSpPr>
        <p:spPr bwMode="auto">
          <a:xfrm>
            <a:off x="7089775" y="56864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B0F0"/>
                </a:solidFill>
              </a:rPr>
              <a:t>11</a:t>
            </a:r>
          </a:p>
        </p:txBody>
      </p:sp>
      <p:sp>
        <p:nvSpPr>
          <p:cNvPr id="632913" name="Text Box 81"/>
          <p:cNvSpPr txBox="1">
            <a:spLocks noChangeArrowheads="1"/>
          </p:cNvSpPr>
          <p:nvPr/>
        </p:nvSpPr>
        <p:spPr bwMode="auto">
          <a:xfrm>
            <a:off x="6257925" y="59277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9900"/>
                </a:solidFill>
              </a:rPr>
              <a:t>19</a:t>
            </a:r>
          </a:p>
        </p:txBody>
      </p:sp>
      <p:sp>
        <p:nvSpPr>
          <p:cNvPr id="632914" name="Text Box 82"/>
          <p:cNvSpPr txBox="1">
            <a:spLocks noChangeArrowheads="1"/>
          </p:cNvSpPr>
          <p:nvPr/>
        </p:nvSpPr>
        <p:spPr bwMode="auto">
          <a:xfrm>
            <a:off x="7083425" y="59277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9900"/>
                </a:solidFill>
              </a:rPr>
              <a:t>34</a:t>
            </a:r>
          </a:p>
        </p:txBody>
      </p:sp>
      <p:sp>
        <p:nvSpPr>
          <p:cNvPr id="632915" name="Text Box 83"/>
          <p:cNvSpPr txBox="1">
            <a:spLocks noChangeArrowheads="1"/>
          </p:cNvSpPr>
          <p:nvPr/>
        </p:nvSpPr>
        <p:spPr bwMode="auto">
          <a:xfrm>
            <a:off x="6257925" y="61674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32916" name="Text Box 84"/>
          <p:cNvSpPr txBox="1">
            <a:spLocks noChangeArrowheads="1"/>
          </p:cNvSpPr>
          <p:nvPr/>
        </p:nvSpPr>
        <p:spPr bwMode="auto">
          <a:xfrm>
            <a:off x="7083425" y="61690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12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93738" y="4908550"/>
            <a:ext cx="228600" cy="401638"/>
            <a:chOff x="4102" y="3022"/>
            <a:chExt cx="144" cy="253"/>
          </a:xfrm>
        </p:grpSpPr>
        <p:sp>
          <p:nvSpPr>
            <p:cNvPr id="118868" name="Text Box 86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18869" name="Text Box 87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: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182563" y="5270500"/>
            <a:ext cx="1223962" cy="419100"/>
            <a:chOff x="3024" y="0"/>
            <a:chExt cx="771" cy="264"/>
          </a:xfrm>
        </p:grpSpPr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3024" y="0"/>
              <a:ext cx="771" cy="264"/>
              <a:chOff x="531" y="1596"/>
              <a:chExt cx="771" cy="264"/>
            </a:xfrm>
          </p:grpSpPr>
          <p:sp>
            <p:nvSpPr>
              <p:cNvPr id="118863" name="Text Box 90"/>
              <p:cNvSpPr txBox="1">
                <a:spLocks noChangeArrowheads="1"/>
              </p:cNvSpPr>
              <p:nvPr/>
            </p:nvSpPr>
            <p:spPr bwMode="auto">
              <a:xfrm>
                <a:off x="954" y="1597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18864" name="Text Box 91"/>
              <p:cNvSpPr txBox="1">
                <a:spLocks noChangeArrowheads="1"/>
              </p:cNvSpPr>
              <p:nvPr/>
            </p:nvSpPr>
            <p:spPr bwMode="auto">
              <a:xfrm>
                <a:off x="1098" y="1596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18865" name="Text Box 92"/>
              <p:cNvSpPr txBox="1">
                <a:spLocks noChangeArrowheads="1"/>
              </p:cNvSpPr>
              <p:nvPr/>
            </p:nvSpPr>
            <p:spPr bwMode="auto">
              <a:xfrm>
                <a:off x="531" y="1706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18866" name="Text Box 93"/>
              <p:cNvSpPr txBox="1">
                <a:spLocks noChangeArrowheads="1"/>
              </p:cNvSpPr>
              <p:nvPr/>
            </p:nvSpPr>
            <p:spPr bwMode="auto">
              <a:xfrm>
                <a:off x="669" y="1706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</a:rPr>
                  <a:t>85</a:t>
                </a:r>
              </a:p>
            </p:txBody>
          </p:sp>
          <p:sp>
            <p:nvSpPr>
              <p:cNvPr id="118867" name="Text Box 94"/>
              <p:cNvSpPr txBox="1">
                <a:spLocks noChangeArrowheads="1"/>
              </p:cNvSpPr>
              <p:nvPr/>
            </p:nvSpPr>
            <p:spPr bwMode="auto">
              <a:xfrm>
                <a:off x="816" y="1706"/>
                <a:ext cx="1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tx1"/>
                    </a:solidFill>
                  </a:rPr>
                  <a:t> 5</a:t>
                </a:r>
              </a:p>
            </p:txBody>
          </p:sp>
        </p:grpSp>
        <p:sp>
          <p:nvSpPr>
            <p:cNvPr id="118862" name="Oval 95"/>
            <p:cNvSpPr>
              <a:spLocks noChangeArrowheads="1"/>
            </p:cNvSpPr>
            <p:nvPr/>
          </p:nvSpPr>
          <p:spPr bwMode="auto">
            <a:xfrm>
              <a:off x="3210" y="138"/>
              <a:ext cx="96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32928" name="Text Box 96"/>
          <p:cNvSpPr txBox="1">
            <a:spLocks noChangeArrowheads="1"/>
          </p:cNvSpPr>
          <p:nvPr/>
        </p:nvSpPr>
        <p:spPr bwMode="auto">
          <a:xfrm>
            <a:off x="1398588" y="5235575"/>
            <a:ext cx="2917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Nach Spielende wird unter der letzten Eintragung ein Strich gezogen und das Ergebnis wiederholt, gefolgt von einem weiteren Strich.</a:t>
            </a:r>
          </a:p>
          <a:p>
            <a:r>
              <a:rPr lang="de-DE" sz="1000">
                <a:solidFill>
                  <a:schemeClr val="tx1"/>
                </a:solidFill>
              </a:rPr>
              <a:t>Das Ergebnis des 4. Viertels bzw. das der Verlängerung(en) wird übertragen.</a:t>
            </a:r>
          </a:p>
        </p:txBody>
      </p:sp>
      <p:sp>
        <p:nvSpPr>
          <p:cNvPr id="632929" name="Line 97"/>
          <p:cNvSpPr>
            <a:spLocks noChangeShapeType="1"/>
          </p:cNvSpPr>
          <p:nvPr/>
        </p:nvSpPr>
        <p:spPr bwMode="auto">
          <a:xfrm>
            <a:off x="230188" y="56610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930" name="Text Box 98"/>
          <p:cNvSpPr txBox="1">
            <a:spLocks noChangeArrowheads="1"/>
          </p:cNvSpPr>
          <p:nvPr/>
        </p:nvSpPr>
        <p:spPr bwMode="auto">
          <a:xfrm>
            <a:off x="411163" y="56419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632931" name="Text Box 99"/>
          <p:cNvSpPr txBox="1">
            <a:spLocks noChangeArrowheads="1"/>
          </p:cNvSpPr>
          <p:nvPr/>
        </p:nvSpPr>
        <p:spPr bwMode="auto">
          <a:xfrm>
            <a:off x="1068388" y="56451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632932" name="Line 100"/>
          <p:cNvSpPr>
            <a:spLocks noChangeShapeType="1"/>
          </p:cNvSpPr>
          <p:nvPr/>
        </p:nvSpPr>
        <p:spPr bwMode="auto">
          <a:xfrm>
            <a:off x="230188" y="5851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933" name="Text Box 101"/>
          <p:cNvSpPr txBox="1">
            <a:spLocks noChangeArrowheads="1"/>
          </p:cNvSpPr>
          <p:nvPr/>
        </p:nvSpPr>
        <p:spPr bwMode="auto">
          <a:xfrm>
            <a:off x="7078663" y="64135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32934" name="Text Box 102"/>
          <p:cNvSpPr txBox="1">
            <a:spLocks noChangeArrowheads="1"/>
          </p:cNvSpPr>
          <p:nvPr/>
        </p:nvSpPr>
        <p:spPr bwMode="auto">
          <a:xfrm>
            <a:off x="6297613" y="64135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>
            <a:off x="6145213" y="1746250"/>
            <a:ext cx="609600" cy="3505200"/>
            <a:chOff x="4512" y="720"/>
            <a:chExt cx="384" cy="2208"/>
          </a:xfrm>
        </p:grpSpPr>
        <p:sp>
          <p:nvSpPr>
            <p:cNvPr id="118859" name="Line 104"/>
            <p:cNvSpPr>
              <a:spLocks noChangeShapeType="1"/>
            </p:cNvSpPr>
            <p:nvPr/>
          </p:nvSpPr>
          <p:spPr bwMode="auto">
            <a:xfrm>
              <a:off x="4512" y="720"/>
              <a:ext cx="3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60" name="Line 105"/>
            <p:cNvSpPr>
              <a:spLocks noChangeShapeType="1"/>
            </p:cNvSpPr>
            <p:nvPr/>
          </p:nvSpPr>
          <p:spPr bwMode="auto">
            <a:xfrm>
              <a:off x="4896" y="720"/>
              <a:ext cx="0" cy="2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6145213" y="2965450"/>
            <a:ext cx="609600" cy="2286000"/>
            <a:chOff x="4512" y="720"/>
            <a:chExt cx="384" cy="2208"/>
          </a:xfrm>
        </p:grpSpPr>
        <p:sp>
          <p:nvSpPr>
            <p:cNvPr id="118857" name="Line 107"/>
            <p:cNvSpPr>
              <a:spLocks noChangeShapeType="1"/>
            </p:cNvSpPr>
            <p:nvPr/>
          </p:nvSpPr>
          <p:spPr bwMode="auto">
            <a:xfrm>
              <a:off x="4512" y="720"/>
              <a:ext cx="384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58" name="Line 108"/>
            <p:cNvSpPr>
              <a:spLocks noChangeShapeType="1"/>
            </p:cNvSpPr>
            <p:nvPr/>
          </p:nvSpPr>
          <p:spPr bwMode="auto">
            <a:xfrm>
              <a:off x="4896" y="720"/>
              <a:ext cx="0" cy="2208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6145213" y="3956050"/>
            <a:ext cx="609600" cy="1295400"/>
            <a:chOff x="4512" y="720"/>
            <a:chExt cx="384" cy="2208"/>
          </a:xfrm>
        </p:grpSpPr>
        <p:sp>
          <p:nvSpPr>
            <p:cNvPr id="118855" name="Line 110"/>
            <p:cNvSpPr>
              <a:spLocks noChangeShapeType="1"/>
            </p:cNvSpPr>
            <p:nvPr/>
          </p:nvSpPr>
          <p:spPr bwMode="auto">
            <a:xfrm>
              <a:off x="4512" y="720"/>
              <a:ext cx="38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56" name="Line 111"/>
            <p:cNvSpPr>
              <a:spLocks noChangeShapeType="1"/>
            </p:cNvSpPr>
            <p:nvPr/>
          </p:nvSpPr>
          <p:spPr bwMode="auto">
            <a:xfrm>
              <a:off x="4896" y="720"/>
              <a:ext cx="0" cy="220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6145213" y="5022850"/>
            <a:ext cx="609600" cy="228600"/>
            <a:chOff x="4512" y="720"/>
            <a:chExt cx="384" cy="2208"/>
          </a:xfrm>
        </p:grpSpPr>
        <p:sp>
          <p:nvSpPr>
            <p:cNvPr id="118853" name="Line 113"/>
            <p:cNvSpPr>
              <a:spLocks noChangeShapeType="1"/>
            </p:cNvSpPr>
            <p:nvPr/>
          </p:nvSpPr>
          <p:spPr bwMode="auto">
            <a:xfrm>
              <a:off x="4512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54" name="Line 114"/>
            <p:cNvSpPr>
              <a:spLocks noChangeShapeType="1"/>
            </p:cNvSpPr>
            <p:nvPr/>
          </p:nvSpPr>
          <p:spPr bwMode="auto">
            <a:xfrm>
              <a:off x="4896" y="720"/>
              <a:ext cx="0" cy="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32947" name="Line 115"/>
          <p:cNvSpPr>
            <a:spLocks noChangeShapeType="1"/>
          </p:cNvSpPr>
          <p:nvPr/>
        </p:nvSpPr>
        <p:spPr bwMode="auto">
          <a:xfrm>
            <a:off x="2182813" y="628015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32948" name="Text Box 116"/>
          <p:cNvSpPr txBox="1">
            <a:spLocks noChangeArrowheads="1"/>
          </p:cNvSpPr>
          <p:nvPr/>
        </p:nvSpPr>
        <p:spPr bwMode="auto">
          <a:xfrm>
            <a:off x="6831013" y="1670050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FF3300"/>
                </a:solidFill>
              </a:rPr>
              <a:t>A: 22 minus 0 = 22</a:t>
            </a:r>
          </a:p>
          <a:p>
            <a:r>
              <a:rPr lang="de-DE" sz="1000">
                <a:solidFill>
                  <a:srgbClr val="FF3300"/>
                </a:solidFill>
              </a:rPr>
              <a:t>B: 21 minus 0 = 21</a:t>
            </a:r>
          </a:p>
        </p:txBody>
      </p:sp>
      <p:sp>
        <p:nvSpPr>
          <p:cNvPr id="632949" name="Text Box 117"/>
          <p:cNvSpPr txBox="1">
            <a:spLocks noChangeArrowheads="1"/>
          </p:cNvSpPr>
          <p:nvPr/>
        </p:nvSpPr>
        <p:spPr bwMode="auto">
          <a:xfrm>
            <a:off x="6816725" y="2889250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00B0F0"/>
                </a:solidFill>
              </a:rPr>
              <a:t>A: 39 minus 22 = 17</a:t>
            </a:r>
          </a:p>
          <a:p>
            <a:r>
              <a:rPr lang="de-DE" sz="1000">
                <a:solidFill>
                  <a:srgbClr val="00B0F0"/>
                </a:solidFill>
              </a:rPr>
              <a:t>B: 32 minus 21 = 11</a:t>
            </a:r>
          </a:p>
        </p:txBody>
      </p:sp>
      <p:sp>
        <p:nvSpPr>
          <p:cNvPr id="632950" name="Text Box 118"/>
          <p:cNvSpPr txBox="1">
            <a:spLocks noChangeArrowheads="1"/>
          </p:cNvSpPr>
          <p:nvPr/>
        </p:nvSpPr>
        <p:spPr bwMode="auto">
          <a:xfrm>
            <a:off x="6816725" y="3803650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009900"/>
                </a:solidFill>
              </a:rPr>
              <a:t>A: 58 minus 39 = 19</a:t>
            </a:r>
          </a:p>
          <a:p>
            <a:r>
              <a:rPr lang="de-DE" sz="1000">
                <a:solidFill>
                  <a:srgbClr val="009900"/>
                </a:solidFill>
              </a:rPr>
              <a:t>B: 66 minus 32 = 34</a:t>
            </a:r>
          </a:p>
        </p:txBody>
      </p:sp>
      <p:sp>
        <p:nvSpPr>
          <p:cNvPr id="632951" name="Text Box 119"/>
          <p:cNvSpPr txBox="1">
            <a:spLocks noChangeArrowheads="1"/>
          </p:cNvSpPr>
          <p:nvPr/>
        </p:nvSpPr>
        <p:spPr bwMode="auto">
          <a:xfrm>
            <a:off x="6816725" y="4930775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A: 78 minus 58 = 20</a:t>
            </a:r>
          </a:p>
          <a:p>
            <a:r>
              <a:rPr lang="de-DE" sz="1000">
                <a:solidFill>
                  <a:schemeClr val="tx1"/>
                </a:solidFill>
              </a:rPr>
              <a:t>B: 78 minus 66 = 12</a:t>
            </a:r>
          </a:p>
        </p:txBody>
      </p:sp>
      <p:sp>
        <p:nvSpPr>
          <p:cNvPr id="632952" name="Text Box 120"/>
          <p:cNvSpPr txBox="1">
            <a:spLocks noChangeArrowheads="1"/>
          </p:cNvSpPr>
          <p:nvPr/>
        </p:nvSpPr>
        <p:spPr bwMode="auto">
          <a:xfrm>
            <a:off x="2549525" y="6289675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chemeClr val="tx1"/>
                </a:solidFill>
              </a:rPr>
              <a:t>A: 85 minus 78 =  7</a:t>
            </a:r>
          </a:p>
          <a:p>
            <a:r>
              <a:rPr lang="de-DE" sz="1000">
                <a:solidFill>
                  <a:schemeClr val="tx1"/>
                </a:solidFill>
              </a:rPr>
              <a:t>B: 88 minus 78 = 10</a:t>
            </a:r>
          </a:p>
        </p:txBody>
      </p:sp>
      <p:sp>
        <p:nvSpPr>
          <p:cNvPr id="118851" name="Text Box 121"/>
          <p:cNvSpPr txBox="1">
            <a:spLocks noChangeArrowheads="1"/>
          </p:cNvSpPr>
          <p:nvPr/>
        </p:nvSpPr>
        <p:spPr bwMode="auto">
          <a:xfrm>
            <a:off x="2808288" y="893763"/>
            <a:ext cx="358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Laufendes Ergebnis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455E1B7E-17EA-4AF0-93D0-8388BFEBF66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3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3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3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3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3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3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3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63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3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3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63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63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63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63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3" dur="500"/>
                                        <p:tgtEl>
                                          <p:spTgt spid="63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3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3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3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3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3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3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3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3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3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3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3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3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3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3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63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63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6" grpId="0" autoUpdateAnimBg="0"/>
      <p:bldP spid="632847" grpId="0" autoUpdateAnimBg="0"/>
      <p:bldP spid="632848" grpId="0" animBg="1"/>
      <p:bldP spid="632849" grpId="0" autoUpdateAnimBg="0"/>
      <p:bldP spid="632850" grpId="0" autoUpdateAnimBg="0"/>
      <p:bldP spid="632851" grpId="0" animBg="1"/>
      <p:bldP spid="632852" grpId="0" autoUpdateAnimBg="0"/>
      <p:bldP spid="632859" grpId="0" animBg="1"/>
      <p:bldP spid="632860" grpId="0" autoUpdateAnimBg="0"/>
      <p:bldP spid="632861" grpId="0" autoUpdateAnimBg="0"/>
      <p:bldP spid="632862" grpId="0" animBg="1"/>
      <p:bldP spid="632869" grpId="0" autoUpdateAnimBg="0"/>
      <p:bldP spid="632870" grpId="0" autoUpdateAnimBg="0"/>
      <p:bldP spid="632871" grpId="0" autoUpdateAnimBg="0"/>
      <p:bldP spid="632872" grpId="0" autoUpdateAnimBg="0"/>
      <p:bldP spid="632876" grpId="0" autoUpdateAnimBg="0"/>
      <p:bldP spid="632877" grpId="0" autoUpdateAnimBg="0"/>
      <p:bldP spid="632878" grpId="0" autoUpdateAnimBg="0"/>
      <p:bldP spid="632888" grpId="0" animBg="1"/>
      <p:bldP spid="632889" grpId="0" autoUpdateAnimBg="0"/>
      <p:bldP spid="632890" grpId="0" autoUpdateAnimBg="0"/>
      <p:bldP spid="632891" grpId="0" animBg="1"/>
      <p:bldP spid="632892" grpId="0" autoUpdateAnimBg="0"/>
      <p:bldP spid="632893" grpId="0" autoUpdateAnimBg="0"/>
      <p:bldP spid="632894" grpId="0" autoUpdateAnimBg="0"/>
      <p:bldP spid="632904" grpId="0" animBg="1"/>
      <p:bldP spid="632905" grpId="0" autoUpdateAnimBg="0"/>
      <p:bldP spid="632906" grpId="0" autoUpdateAnimBg="0"/>
      <p:bldP spid="632907" grpId="0" animBg="1"/>
      <p:bldP spid="632909" grpId="0" autoUpdateAnimBg="0"/>
      <p:bldP spid="632910" grpId="0" autoUpdateAnimBg="0"/>
      <p:bldP spid="632911" grpId="0" autoUpdateAnimBg="0"/>
      <p:bldP spid="632912" grpId="0" autoUpdateAnimBg="0"/>
      <p:bldP spid="632913" grpId="0" autoUpdateAnimBg="0"/>
      <p:bldP spid="632914" grpId="0" autoUpdateAnimBg="0"/>
      <p:bldP spid="632915" grpId="0" autoUpdateAnimBg="0"/>
      <p:bldP spid="632916" grpId="0" autoUpdateAnimBg="0"/>
      <p:bldP spid="632928" grpId="0" autoUpdateAnimBg="0"/>
      <p:bldP spid="632929" grpId="0" animBg="1"/>
      <p:bldP spid="632930" grpId="0"/>
      <p:bldP spid="632931" grpId="0"/>
      <p:bldP spid="632932" grpId="0" animBg="1"/>
      <p:bldP spid="632933" grpId="0" autoUpdateAnimBg="0"/>
      <p:bldP spid="632934" grpId="0" autoUpdateAnimBg="0"/>
      <p:bldP spid="632947" grpId="0" animBg="1"/>
      <p:bldP spid="632948" grpId="0" build="p" autoUpdateAnimBg="0"/>
      <p:bldP spid="632949" grpId="0" build="p" autoUpdateAnimBg="0"/>
      <p:bldP spid="632950" grpId="0" build="p" autoUpdateAnimBg="0"/>
      <p:bldP spid="632951" grpId="0" build="p" autoUpdateAnimBg="0"/>
      <p:bldP spid="63295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Grafik 136"/>
          <p:cNvPicPr>
            <a:picLocks noChangeAspect="1"/>
          </p:cNvPicPr>
          <p:nvPr/>
        </p:nvPicPr>
        <p:blipFill>
          <a:blip r:embed="rId2" cstate="print"/>
          <a:srcRect t="3156" r="49712" b="85857"/>
          <a:stretch>
            <a:fillRect/>
          </a:stretch>
        </p:blipFill>
        <p:spPr bwMode="auto">
          <a:xfrm>
            <a:off x="2763838" y="4868863"/>
            <a:ext cx="23098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3143250" y="893763"/>
            <a:ext cx="291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Spaltenübertrag</a:t>
            </a:r>
          </a:p>
        </p:txBody>
      </p:sp>
      <p:sp>
        <p:nvSpPr>
          <p:cNvPr id="633916" name="Text Box 60"/>
          <p:cNvSpPr txBox="1">
            <a:spLocks noChangeArrowheads="1"/>
          </p:cNvSpPr>
          <p:nvPr/>
        </p:nvSpPr>
        <p:spPr bwMode="auto">
          <a:xfrm>
            <a:off x="2700338" y="1390650"/>
            <a:ext cx="637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Die einzelnen Spalten des laufenden Ergebnisses sind zusammengehörig</a:t>
            </a:r>
          </a:p>
          <a:p>
            <a:r>
              <a:rPr lang="de-DE" sz="1400" b="1">
                <a:solidFill>
                  <a:schemeClr val="tx1"/>
                </a:solidFill>
              </a:rPr>
              <a:t>und stehen (theoretisch) untereinander. </a:t>
            </a:r>
          </a:p>
        </p:txBody>
      </p:sp>
      <p:sp>
        <p:nvSpPr>
          <p:cNvPr id="633917" name="Text Box 61"/>
          <p:cNvSpPr txBox="1">
            <a:spLocks noChangeArrowheads="1"/>
          </p:cNvSpPr>
          <p:nvPr/>
        </p:nvSpPr>
        <p:spPr bwMode="auto">
          <a:xfrm>
            <a:off x="2700338" y="2060575"/>
            <a:ext cx="6219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Zu beachten ist, dass bei einem Übertrag kein Spaltenwechsel erfolgt.</a:t>
            </a:r>
          </a:p>
          <a:p>
            <a:r>
              <a:rPr lang="de-DE" sz="1400" b="1">
                <a:solidFill>
                  <a:schemeClr val="tx1"/>
                </a:solidFill>
              </a:rPr>
              <a:t>Ein Wechsel der Spalten beim Anschreiben des laufenden Ergebnisses</a:t>
            </a:r>
          </a:p>
          <a:p>
            <a:r>
              <a:rPr lang="de-DE" sz="1400" b="1">
                <a:solidFill>
                  <a:schemeClr val="tx1"/>
                </a:solidFill>
              </a:rPr>
              <a:t>erfolgt </a:t>
            </a:r>
            <a:r>
              <a:rPr lang="de-DE" sz="1400" b="1">
                <a:solidFill>
                  <a:srgbClr val="FF0000"/>
                </a:solidFill>
              </a:rPr>
              <a:t>nur</a:t>
            </a:r>
            <a:r>
              <a:rPr lang="de-DE" sz="1400" b="1">
                <a:solidFill>
                  <a:schemeClr val="tx1"/>
                </a:solidFill>
              </a:rPr>
              <a:t> in der Pause zwischen dem 2. und 3. Viertel.</a:t>
            </a:r>
          </a:p>
        </p:txBody>
      </p:sp>
      <p:sp>
        <p:nvSpPr>
          <p:cNvPr id="633918" name="Text Box 62"/>
          <p:cNvSpPr txBox="1">
            <a:spLocks noChangeArrowheads="1"/>
          </p:cNvSpPr>
          <p:nvPr/>
        </p:nvSpPr>
        <p:spPr bwMode="auto">
          <a:xfrm>
            <a:off x="5130800" y="3357563"/>
            <a:ext cx="3833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Gleiches gilt für Freiwürfe, unabhängig von</a:t>
            </a:r>
          </a:p>
          <a:p>
            <a:r>
              <a:rPr lang="de-DE" sz="1400" b="1">
                <a:solidFill>
                  <a:schemeClr val="tx1"/>
                </a:solidFill>
              </a:rPr>
              <a:t>Korberfolg mit Bonuswurf oder zwei oder</a:t>
            </a:r>
          </a:p>
          <a:p>
            <a:r>
              <a:rPr lang="de-DE" sz="1400" b="1">
                <a:solidFill>
                  <a:schemeClr val="tx1"/>
                </a:solidFill>
              </a:rPr>
              <a:t>drei Freiwürfen.</a:t>
            </a:r>
          </a:p>
        </p:txBody>
      </p:sp>
      <p:sp>
        <p:nvSpPr>
          <p:cNvPr id="633919" name="Text Box 63"/>
          <p:cNvSpPr txBox="1">
            <a:spLocks noChangeArrowheads="1"/>
          </p:cNvSpPr>
          <p:nvPr/>
        </p:nvSpPr>
        <p:spPr bwMode="auto">
          <a:xfrm>
            <a:off x="5218113" y="4868863"/>
            <a:ext cx="3694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Ebenso gilt dies auch für das Vorgehen in der Pause zwischen den Vierteln, bei Halbzeit oder vor Verlängerungen.</a:t>
            </a:r>
          </a:p>
        </p:txBody>
      </p:sp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2771775" y="2992438"/>
            <a:ext cx="2384425" cy="1363662"/>
            <a:chOff x="2691161" y="2991994"/>
            <a:chExt cx="2384421" cy="1363585"/>
          </a:xfrm>
        </p:grpSpPr>
        <p:pic>
          <p:nvPicPr>
            <p:cNvPr id="119850" name="Grafik 133"/>
            <p:cNvPicPr>
              <a:picLocks noChangeAspect="1"/>
            </p:cNvPicPr>
            <p:nvPr/>
          </p:nvPicPr>
          <p:blipFill>
            <a:blip r:embed="rId2" cstate="print"/>
            <a:srcRect t="3156" r="49712" b="85907"/>
            <a:stretch>
              <a:fillRect/>
            </a:stretch>
          </p:blipFill>
          <p:spPr bwMode="auto">
            <a:xfrm>
              <a:off x="2691161" y="3025555"/>
              <a:ext cx="2310614" cy="130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51" name="Text Box 66"/>
            <p:cNvSpPr txBox="1">
              <a:spLocks noChangeArrowheads="1"/>
            </p:cNvSpPr>
            <p:nvPr/>
          </p:nvSpPr>
          <p:spPr bwMode="auto">
            <a:xfrm>
              <a:off x="2799334" y="2991994"/>
              <a:ext cx="276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B</a:t>
              </a:r>
            </a:p>
          </p:txBody>
        </p:sp>
        <p:sp>
          <p:nvSpPr>
            <p:cNvPr id="119852" name="Text Box 67"/>
            <p:cNvSpPr txBox="1">
              <a:spLocks noChangeArrowheads="1"/>
            </p:cNvSpPr>
            <p:nvPr/>
          </p:nvSpPr>
          <p:spPr bwMode="auto">
            <a:xfrm>
              <a:off x="3484984" y="2991996"/>
              <a:ext cx="276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A</a:t>
              </a:r>
            </a:p>
          </p:txBody>
        </p:sp>
        <p:sp>
          <p:nvSpPr>
            <p:cNvPr id="119853" name="Text Box 68"/>
            <p:cNvSpPr txBox="1">
              <a:spLocks noChangeArrowheads="1"/>
            </p:cNvSpPr>
            <p:nvPr/>
          </p:nvSpPr>
          <p:spPr bwMode="auto">
            <a:xfrm>
              <a:off x="3174259" y="3153923"/>
              <a:ext cx="227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  <p:sp>
          <p:nvSpPr>
            <p:cNvPr id="119854" name="Line 69"/>
            <p:cNvSpPr>
              <a:spLocks noChangeShapeType="1"/>
            </p:cNvSpPr>
            <p:nvPr/>
          </p:nvSpPr>
          <p:spPr bwMode="auto">
            <a:xfrm>
              <a:off x="2724996" y="3573016"/>
              <a:ext cx="113823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2699635" y="3544437"/>
              <a:ext cx="1227746" cy="244475"/>
              <a:chOff x="655" y="1437"/>
              <a:chExt cx="823" cy="154"/>
            </a:xfrm>
          </p:grpSpPr>
          <p:sp>
            <p:nvSpPr>
              <p:cNvPr id="119874" name="Text Box 71"/>
              <p:cNvSpPr txBox="1">
                <a:spLocks noChangeArrowheads="1"/>
              </p:cNvSpPr>
              <p:nvPr/>
            </p:nvSpPr>
            <p:spPr bwMode="auto">
              <a:xfrm>
                <a:off x="655" y="1437"/>
                <a:ext cx="1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119875" name="Text Box 72"/>
              <p:cNvSpPr txBox="1">
                <a:spLocks noChangeArrowheads="1"/>
              </p:cNvSpPr>
              <p:nvPr/>
            </p:nvSpPr>
            <p:spPr bwMode="auto">
              <a:xfrm>
                <a:off x="1104" y="1437"/>
                <a:ext cx="18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119876" name="Text Box 73"/>
              <p:cNvSpPr txBox="1">
                <a:spLocks noChangeArrowheads="1"/>
              </p:cNvSpPr>
              <p:nvPr/>
            </p:nvSpPr>
            <p:spPr bwMode="auto">
              <a:xfrm>
                <a:off x="1261" y="1437"/>
                <a:ext cx="21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79</a:t>
                </a:r>
              </a:p>
            </p:txBody>
          </p:sp>
          <p:sp>
            <p:nvSpPr>
              <p:cNvPr id="119877" name="Text Box 74"/>
              <p:cNvSpPr txBox="1">
                <a:spLocks noChangeArrowheads="1"/>
              </p:cNvSpPr>
              <p:nvPr/>
            </p:nvSpPr>
            <p:spPr bwMode="auto">
              <a:xfrm>
                <a:off x="793" y="1437"/>
                <a:ext cx="2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67</a:t>
                </a:r>
              </a:p>
            </p:txBody>
          </p:sp>
          <p:sp>
            <p:nvSpPr>
              <p:cNvPr id="119878" name="Line 75"/>
              <p:cNvSpPr>
                <a:spLocks noChangeShapeType="1"/>
              </p:cNvSpPr>
              <p:nvPr/>
            </p:nvSpPr>
            <p:spPr bwMode="auto">
              <a:xfrm>
                <a:off x="672" y="1584"/>
                <a:ext cx="76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3174259" y="3747442"/>
              <a:ext cx="228600" cy="401638"/>
              <a:chOff x="4102" y="3022"/>
              <a:chExt cx="144" cy="253"/>
            </a:xfrm>
          </p:grpSpPr>
          <p:sp>
            <p:nvSpPr>
              <p:cNvPr id="119872" name="Text Box 77"/>
              <p:cNvSpPr txBox="1">
                <a:spLocks noChangeArrowheads="1"/>
              </p:cNvSpPr>
              <p:nvPr/>
            </p:nvSpPr>
            <p:spPr bwMode="auto">
              <a:xfrm>
                <a:off x="4103" y="3022"/>
                <a:ext cx="1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:</a:t>
                </a:r>
              </a:p>
            </p:txBody>
          </p:sp>
          <p:sp>
            <p:nvSpPr>
              <p:cNvPr id="119873" name="Text Box 78"/>
              <p:cNvSpPr txBox="1">
                <a:spLocks noChangeArrowheads="1"/>
              </p:cNvSpPr>
              <p:nvPr/>
            </p:nvSpPr>
            <p:spPr bwMode="auto">
              <a:xfrm>
                <a:off x="4102" y="3121"/>
                <a:ext cx="1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>
                    <a:solidFill>
                      <a:schemeClr val="accent2"/>
                    </a:solidFill>
                  </a:rPr>
                  <a:t>:</a:t>
                </a:r>
              </a:p>
            </p:txBody>
          </p:sp>
        </p:grp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3635896" y="4136504"/>
              <a:ext cx="107950" cy="190362"/>
              <a:chOff x="2880" y="2832"/>
              <a:chExt cx="68" cy="113"/>
            </a:xfrm>
          </p:grpSpPr>
          <p:sp>
            <p:nvSpPr>
              <p:cNvPr id="119870" name="Line 81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0" cy="11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71" name="Line 82"/>
              <p:cNvSpPr>
                <a:spLocks noChangeShapeType="1"/>
              </p:cNvSpPr>
              <p:nvPr/>
            </p:nvSpPr>
            <p:spPr bwMode="auto">
              <a:xfrm>
                <a:off x="2880" y="2841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9858" name="Text Box 83"/>
            <p:cNvSpPr txBox="1">
              <a:spLocks noChangeArrowheads="1"/>
            </p:cNvSpPr>
            <p:nvPr/>
          </p:nvSpPr>
          <p:spPr bwMode="auto">
            <a:xfrm>
              <a:off x="3591422" y="4107928"/>
              <a:ext cx="3257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86</a:t>
              </a:r>
            </a:p>
          </p:txBody>
        </p:sp>
        <p:sp>
          <p:nvSpPr>
            <p:cNvPr id="119859" name="Text Box 84"/>
            <p:cNvSpPr txBox="1">
              <a:spLocks noChangeArrowheads="1"/>
            </p:cNvSpPr>
            <p:nvPr/>
          </p:nvSpPr>
          <p:spPr bwMode="auto">
            <a:xfrm>
              <a:off x="3347864" y="4107929"/>
              <a:ext cx="323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13</a:t>
              </a:r>
            </a:p>
          </p:txBody>
        </p:sp>
        <p:sp>
          <p:nvSpPr>
            <p:cNvPr id="119860" name="Text Box 85"/>
            <p:cNvSpPr txBox="1">
              <a:spLocks noChangeArrowheads="1"/>
            </p:cNvSpPr>
            <p:nvPr/>
          </p:nvSpPr>
          <p:spPr bwMode="auto">
            <a:xfrm>
              <a:off x="3165872" y="4111104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8</a:t>
              </a:r>
            </a:p>
          </p:txBody>
        </p:sp>
        <p:grpSp>
          <p:nvGrpSpPr>
            <p:cNvPr id="7" name="Gruppieren 4"/>
            <p:cNvGrpSpPr>
              <a:grpSpLocks/>
            </p:cNvGrpSpPr>
            <p:nvPr/>
          </p:nvGrpSpPr>
          <p:grpSpPr bwMode="auto">
            <a:xfrm>
              <a:off x="4764341" y="3200557"/>
              <a:ext cx="107950" cy="197841"/>
              <a:chOff x="4764341" y="3200557"/>
              <a:chExt cx="107950" cy="197841"/>
            </a:xfrm>
          </p:grpSpPr>
          <p:sp>
            <p:nvSpPr>
              <p:cNvPr id="119868" name="Line 87"/>
              <p:cNvSpPr>
                <a:spLocks noChangeShapeType="1"/>
              </p:cNvSpPr>
              <p:nvPr/>
            </p:nvSpPr>
            <p:spPr bwMode="auto">
              <a:xfrm>
                <a:off x="4764341" y="3388873"/>
                <a:ext cx="10795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69" name="Line 88"/>
              <p:cNvSpPr>
                <a:spLocks noChangeShapeType="1"/>
              </p:cNvSpPr>
              <p:nvPr/>
            </p:nvSpPr>
            <p:spPr bwMode="auto">
              <a:xfrm>
                <a:off x="4778105" y="3200557"/>
                <a:ext cx="0" cy="1978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9862" name="Text Box 89"/>
            <p:cNvSpPr txBox="1">
              <a:spLocks noChangeArrowheads="1"/>
            </p:cNvSpPr>
            <p:nvPr/>
          </p:nvSpPr>
          <p:spPr bwMode="auto">
            <a:xfrm>
              <a:off x="4749852" y="3164596"/>
              <a:ext cx="3257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87</a:t>
              </a:r>
            </a:p>
          </p:txBody>
        </p:sp>
        <p:sp>
          <p:nvSpPr>
            <p:cNvPr id="119863" name="Text Box 90"/>
            <p:cNvSpPr txBox="1">
              <a:spLocks noChangeArrowheads="1"/>
            </p:cNvSpPr>
            <p:nvPr/>
          </p:nvSpPr>
          <p:spPr bwMode="auto">
            <a:xfrm>
              <a:off x="3950123" y="2991997"/>
              <a:ext cx="276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19864" name="Text Box 91"/>
            <p:cNvSpPr txBox="1">
              <a:spLocks noChangeArrowheads="1"/>
            </p:cNvSpPr>
            <p:nvPr/>
          </p:nvSpPr>
          <p:spPr bwMode="auto">
            <a:xfrm>
              <a:off x="4639992" y="2991998"/>
              <a:ext cx="276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19865" name="Text Box 92"/>
            <p:cNvSpPr txBox="1">
              <a:spLocks noChangeArrowheads="1"/>
            </p:cNvSpPr>
            <p:nvPr/>
          </p:nvSpPr>
          <p:spPr bwMode="auto">
            <a:xfrm>
              <a:off x="2896446" y="3356992"/>
              <a:ext cx="323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79</a:t>
              </a:r>
            </a:p>
          </p:txBody>
        </p:sp>
        <p:sp>
          <p:nvSpPr>
            <p:cNvPr id="119866" name="Text Box 93"/>
            <p:cNvSpPr txBox="1">
              <a:spLocks noChangeArrowheads="1"/>
            </p:cNvSpPr>
            <p:nvPr/>
          </p:nvSpPr>
          <p:spPr bwMode="auto">
            <a:xfrm>
              <a:off x="3598490" y="3356992"/>
              <a:ext cx="325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67</a:t>
              </a:r>
            </a:p>
          </p:txBody>
        </p:sp>
        <p:sp>
          <p:nvSpPr>
            <p:cNvPr id="119867" name="Line 94"/>
            <p:cNvSpPr>
              <a:spLocks noChangeShapeType="1"/>
            </p:cNvSpPr>
            <p:nvPr/>
          </p:nvSpPr>
          <p:spPr bwMode="auto">
            <a:xfrm>
              <a:off x="2724996" y="3372999"/>
              <a:ext cx="113823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9817" name="Text Box 97"/>
          <p:cNvSpPr txBox="1">
            <a:spLocks noChangeArrowheads="1"/>
          </p:cNvSpPr>
          <p:nvPr/>
        </p:nvSpPr>
        <p:spPr bwMode="auto">
          <a:xfrm>
            <a:off x="2871788" y="484028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119818" name="Text Box 98"/>
          <p:cNvSpPr txBox="1">
            <a:spLocks noChangeArrowheads="1"/>
          </p:cNvSpPr>
          <p:nvPr/>
        </p:nvSpPr>
        <p:spPr bwMode="auto">
          <a:xfrm>
            <a:off x="3573463" y="484028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A</a:t>
            </a:r>
          </a:p>
        </p:txBody>
      </p: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3241675" y="5002213"/>
            <a:ext cx="228600" cy="442912"/>
            <a:chOff x="4102" y="3022"/>
            <a:chExt cx="144" cy="279"/>
          </a:xfrm>
        </p:grpSpPr>
        <p:sp>
          <p:nvSpPr>
            <p:cNvPr id="119848" name="Text Box 100"/>
            <p:cNvSpPr txBox="1">
              <a:spLocks noChangeArrowheads="1"/>
            </p:cNvSpPr>
            <p:nvPr/>
          </p:nvSpPr>
          <p:spPr bwMode="auto">
            <a:xfrm>
              <a:off x="4103" y="302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  <p:sp>
          <p:nvSpPr>
            <p:cNvPr id="119849" name="Text Box 101"/>
            <p:cNvSpPr txBox="1">
              <a:spLocks noChangeArrowheads="1"/>
            </p:cNvSpPr>
            <p:nvPr/>
          </p:nvSpPr>
          <p:spPr bwMode="auto">
            <a:xfrm>
              <a:off x="4102" y="3147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</p:grpSp>
      <p:sp>
        <p:nvSpPr>
          <p:cNvPr id="119820" name="Line 102"/>
          <p:cNvSpPr>
            <a:spLocks noChangeShapeType="1"/>
          </p:cNvSpPr>
          <p:nvPr/>
        </p:nvSpPr>
        <p:spPr bwMode="auto">
          <a:xfrm>
            <a:off x="2779713" y="6165850"/>
            <a:ext cx="11477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9821" name="Text Box 104"/>
          <p:cNvSpPr txBox="1">
            <a:spLocks noChangeArrowheads="1"/>
          </p:cNvSpPr>
          <p:nvPr/>
        </p:nvSpPr>
        <p:spPr bwMode="auto">
          <a:xfrm>
            <a:off x="2976563" y="59515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43</a:t>
            </a:r>
          </a:p>
        </p:txBody>
      </p:sp>
      <p:sp>
        <p:nvSpPr>
          <p:cNvPr id="119822" name="Text Box 105"/>
          <p:cNvSpPr txBox="1">
            <a:spLocks noChangeArrowheads="1"/>
          </p:cNvSpPr>
          <p:nvPr/>
        </p:nvSpPr>
        <p:spPr bwMode="auto">
          <a:xfrm>
            <a:off x="2755900" y="59515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13</a:t>
            </a:r>
          </a:p>
        </p:txBody>
      </p:sp>
      <p:sp>
        <p:nvSpPr>
          <p:cNvPr id="119823" name="Text Box 106"/>
          <p:cNvSpPr txBox="1">
            <a:spLocks noChangeArrowheads="1"/>
          </p:cNvSpPr>
          <p:nvPr/>
        </p:nvSpPr>
        <p:spPr bwMode="auto">
          <a:xfrm>
            <a:off x="3194050" y="5953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10</a:t>
            </a:r>
          </a:p>
        </p:txBody>
      </p:sp>
      <p:sp>
        <p:nvSpPr>
          <p:cNvPr id="119824" name="Text Box 107"/>
          <p:cNvSpPr txBox="1">
            <a:spLocks noChangeArrowheads="1"/>
          </p:cNvSpPr>
          <p:nvPr/>
        </p:nvSpPr>
        <p:spPr bwMode="auto">
          <a:xfrm>
            <a:off x="3659188" y="57769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38</a:t>
            </a:r>
          </a:p>
        </p:txBody>
      </p:sp>
      <p:sp>
        <p:nvSpPr>
          <p:cNvPr id="119825" name="Text Box 108"/>
          <p:cNvSpPr txBox="1">
            <a:spLocks noChangeArrowheads="1"/>
          </p:cNvSpPr>
          <p:nvPr/>
        </p:nvSpPr>
        <p:spPr bwMode="auto">
          <a:xfrm>
            <a:off x="3937000" y="5211763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9826" name="Text Box 109"/>
          <p:cNvSpPr txBox="1">
            <a:spLocks noChangeArrowheads="1"/>
          </p:cNvSpPr>
          <p:nvPr/>
        </p:nvSpPr>
        <p:spPr bwMode="auto">
          <a:xfrm>
            <a:off x="4622800" y="521493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9827" name="Text Box 111"/>
          <p:cNvSpPr txBox="1">
            <a:spLocks noChangeArrowheads="1"/>
          </p:cNvSpPr>
          <p:nvPr/>
        </p:nvSpPr>
        <p:spPr bwMode="auto">
          <a:xfrm>
            <a:off x="4102100" y="50133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43</a:t>
            </a:r>
          </a:p>
        </p:txBody>
      </p:sp>
      <p:sp>
        <p:nvSpPr>
          <p:cNvPr id="119828" name="Text Box 112"/>
          <p:cNvSpPr txBox="1">
            <a:spLocks noChangeArrowheads="1"/>
          </p:cNvSpPr>
          <p:nvPr/>
        </p:nvSpPr>
        <p:spPr bwMode="auto">
          <a:xfrm>
            <a:off x="4791075" y="50133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38</a:t>
            </a:r>
          </a:p>
        </p:txBody>
      </p:sp>
      <p:sp>
        <p:nvSpPr>
          <p:cNvPr id="119829" name="Line 113"/>
          <p:cNvSpPr>
            <a:spLocks noChangeShapeType="1"/>
          </p:cNvSpPr>
          <p:nvPr/>
        </p:nvSpPr>
        <p:spPr bwMode="auto">
          <a:xfrm>
            <a:off x="3927475" y="5238750"/>
            <a:ext cx="11461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9830" name="Text Box 114"/>
          <p:cNvSpPr txBox="1">
            <a:spLocks noChangeArrowheads="1"/>
          </p:cNvSpPr>
          <p:nvPr/>
        </p:nvSpPr>
        <p:spPr bwMode="auto">
          <a:xfrm>
            <a:off x="4794250" y="52117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accent2"/>
                </a:solidFill>
              </a:rPr>
              <a:t>43</a:t>
            </a:r>
          </a:p>
        </p:txBody>
      </p:sp>
      <p:sp>
        <p:nvSpPr>
          <p:cNvPr id="119831" name="Text Box 115"/>
          <p:cNvSpPr txBox="1">
            <a:spLocks noChangeArrowheads="1"/>
          </p:cNvSpPr>
          <p:nvPr/>
        </p:nvSpPr>
        <p:spPr bwMode="auto">
          <a:xfrm>
            <a:off x="4105275" y="52117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chemeClr val="accent2"/>
                </a:solidFill>
              </a:rPr>
              <a:t>38</a:t>
            </a:r>
          </a:p>
        </p:txBody>
      </p:sp>
      <p:sp>
        <p:nvSpPr>
          <p:cNvPr id="119832" name="Line 116"/>
          <p:cNvSpPr>
            <a:spLocks noChangeShapeType="1"/>
          </p:cNvSpPr>
          <p:nvPr/>
        </p:nvSpPr>
        <p:spPr bwMode="auto">
          <a:xfrm>
            <a:off x="3927475" y="5429250"/>
            <a:ext cx="1146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3240088" y="5373688"/>
            <a:ext cx="228600" cy="614362"/>
            <a:chOff x="4102" y="3003"/>
            <a:chExt cx="144" cy="387"/>
          </a:xfrm>
        </p:grpSpPr>
        <p:sp>
          <p:nvSpPr>
            <p:cNvPr id="119845" name="Text Box 118"/>
            <p:cNvSpPr txBox="1">
              <a:spLocks noChangeArrowheads="1"/>
            </p:cNvSpPr>
            <p:nvPr/>
          </p:nvSpPr>
          <p:spPr bwMode="auto">
            <a:xfrm>
              <a:off x="4103" y="3003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  <p:sp>
          <p:nvSpPr>
            <p:cNvPr id="119846" name="Text Box 119"/>
            <p:cNvSpPr txBox="1">
              <a:spLocks noChangeArrowheads="1"/>
            </p:cNvSpPr>
            <p:nvPr/>
          </p:nvSpPr>
          <p:spPr bwMode="auto">
            <a:xfrm>
              <a:off x="4102" y="3121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  <p:sp>
          <p:nvSpPr>
            <p:cNvPr id="119847" name="Text Box 119"/>
            <p:cNvSpPr txBox="1">
              <a:spLocks noChangeArrowheads="1"/>
            </p:cNvSpPr>
            <p:nvPr/>
          </p:nvSpPr>
          <p:spPr bwMode="auto">
            <a:xfrm>
              <a:off x="4102" y="3236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rgbClr val="00CC00"/>
                  </a:solidFill>
                </a:rPr>
                <a:t>:</a:t>
              </a:r>
            </a:p>
          </p:txBody>
        </p:sp>
      </p:grpSp>
      <p:sp>
        <p:nvSpPr>
          <p:cNvPr id="119834" name="Text Box 120"/>
          <p:cNvSpPr txBox="1">
            <a:spLocks noChangeArrowheads="1"/>
          </p:cNvSpPr>
          <p:nvPr/>
        </p:nvSpPr>
        <p:spPr bwMode="auto">
          <a:xfrm>
            <a:off x="4030663" y="484028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119835" name="Text Box 121"/>
          <p:cNvSpPr txBox="1">
            <a:spLocks noChangeArrowheads="1"/>
          </p:cNvSpPr>
          <p:nvPr/>
        </p:nvSpPr>
        <p:spPr bwMode="auto">
          <a:xfrm>
            <a:off x="4721225" y="484028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3323CA29-8A3C-46F6-92C2-0B9391B3D62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19837" name="Grafik 1"/>
          <p:cNvPicPr>
            <a:picLocks noChangeAspect="1"/>
          </p:cNvPicPr>
          <p:nvPr/>
        </p:nvPicPr>
        <p:blipFill>
          <a:blip r:embed="rId2" cstate="print"/>
          <a:srcRect t="3156" r="49712" b="65498"/>
          <a:stretch>
            <a:fillRect/>
          </a:stretch>
        </p:blipFill>
        <p:spPr bwMode="auto">
          <a:xfrm>
            <a:off x="225425" y="2466975"/>
            <a:ext cx="23114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38" name="Text Box 110"/>
          <p:cNvSpPr txBox="1">
            <a:spLocks noChangeArrowheads="1"/>
          </p:cNvSpPr>
          <p:nvPr/>
        </p:nvSpPr>
        <p:spPr bwMode="auto">
          <a:xfrm>
            <a:off x="971550" y="5949950"/>
            <a:ext cx="576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8  57</a:t>
            </a:r>
          </a:p>
        </p:txBody>
      </p:sp>
      <p:sp>
        <p:nvSpPr>
          <p:cNvPr id="119839" name="Text Box 110"/>
          <p:cNvSpPr txBox="1">
            <a:spLocks noChangeArrowheads="1"/>
          </p:cNvSpPr>
          <p:nvPr/>
        </p:nvSpPr>
        <p:spPr bwMode="auto">
          <a:xfrm>
            <a:off x="225425" y="5789613"/>
            <a:ext cx="817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12  51   9</a:t>
            </a:r>
          </a:p>
        </p:txBody>
      </p:sp>
      <p:sp>
        <p:nvSpPr>
          <p:cNvPr id="119840" name="Text Box 9"/>
          <p:cNvSpPr txBox="1">
            <a:spLocks noChangeArrowheads="1"/>
          </p:cNvSpPr>
          <p:nvPr/>
        </p:nvSpPr>
        <p:spPr bwMode="auto">
          <a:xfrm>
            <a:off x="344488" y="2430463"/>
            <a:ext cx="2192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19138" algn="l"/>
                <a:tab pos="1166813" algn="l"/>
              </a:tabLst>
            </a:pPr>
            <a:r>
              <a:rPr lang="de-DE" sz="1000" b="1">
                <a:solidFill>
                  <a:srgbClr val="FF3300"/>
                </a:solidFill>
              </a:rPr>
              <a:t>B	A	</a:t>
            </a:r>
            <a:r>
              <a:rPr lang="de-DE" sz="1000" b="1">
                <a:solidFill>
                  <a:srgbClr val="009900"/>
                </a:solidFill>
              </a:rPr>
              <a:t>B	A</a:t>
            </a:r>
          </a:p>
        </p:txBody>
      </p:sp>
      <p:sp>
        <p:nvSpPr>
          <p:cNvPr id="119841" name="Text Box 7"/>
          <p:cNvSpPr txBox="1">
            <a:spLocks noChangeArrowheads="1"/>
          </p:cNvSpPr>
          <p:nvPr/>
        </p:nvSpPr>
        <p:spPr bwMode="auto">
          <a:xfrm>
            <a:off x="701675" y="2595563"/>
            <a:ext cx="228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ts val="200"/>
              </a:spcBef>
            </a:pPr>
            <a:r>
              <a:rPr lang="de-DE" sz="1000" b="1">
                <a:solidFill>
                  <a:srgbClr val="0099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0099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0099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009900"/>
                </a:solidFill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e-DE" sz="1000" b="1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119842" name="Text Box 110"/>
          <p:cNvSpPr txBox="1">
            <a:spLocks noChangeArrowheads="1"/>
          </p:cNvSpPr>
          <p:nvPr/>
        </p:nvSpPr>
        <p:spPr bwMode="auto">
          <a:xfrm>
            <a:off x="1360488" y="2617788"/>
            <a:ext cx="5762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14  53</a:t>
            </a:r>
          </a:p>
        </p:txBody>
      </p:sp>
      <p:sp>
        <p:nvSpPr>
          <p:cNvPr id="119843" name="Text Box 110"/>
          <p:cNvSpPr txBox="1">
            <a:spLocks noChangeArrowheads="1"/>
          </p:cNvSpPr>
          <p:nvPr/>
        </p:nvSpPr>
        <p:spPr bwMode="auto">
          <a:xfrm>
            <a:off x="1816100" y="2798763"/>
            <a:ext cx="784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6700" algn="l"/>
                <a:tab pos="447675" algn="l"/>
              </a:tabLst>
            </a:pPr>
            <a:r>
              <a:rPr lang="de-DE" sz="1000" b="1">
                <a:solidFill>
                  <a:srgbClr val="00CC00"/>
                </a:solidFill>
              </a:rPr>
              <a:t>10	8	59</a:t>
            </a:r>
          </a:p>
        </p:txBody>
      </p:sp>
      <p:sp>
        <p:nvSpPr>
          <p:cNvPr id="119844" name="Text Box 107"/>
          <p:cNvSpPr txBox="1">
            <a:spLocks noChangeArrowheads="1"/>
          </p:cNvSpPr>
          <p:nvPr/>
        </p:nvSpPr>
        <p:spPr bwMode="auto">
          <a:xfrm>
            <a:off x="3429000" y="5776913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solidFill>
                  <a:srgbClr val="00CC00"/>
                </a:solidFill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16" grpId="0" autoUpdateAnimBg="0"/>
      <p:bldP spid="633917" grpId="0" autoUpdateAnimBg="0"/>
      <p:bldP spid="633918" grpId="0" autoUpdateAnimBg="0"/>
      <p:bldP spid="63391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689100"/>
            <a:ext cx="7340600" cy="426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Anschreibebogen: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Kontrollen nach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dem Spiel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C8C2DB9-0A73-4A21-8800-24DA4C7EA1C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8" y="2938463"/>
            <a:ext cx="69945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703" name="Text Box 87"/>
          <p:cNvSpPr txBox="1">
            <a:spLocks noChangeArrowheads="1"/>
          </p:cNvSpPr>
          <p:nvPr/>
        </p:nvSpPr>
        <p:spPr bwMode="auto">
          <a:xfrm>
            <a:off x="4646613" y="3082925"/>
            <a:ext cx="3309937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chemeClr val="tx1"/>
                </a:solidFill>
              </a:rPr>
              <a:t>Unterschriften der Schiedsrichter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2919413" y="890588"/>
            <a:ext cx="339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Abschluss des</a:t>
            </a:r>
            <a:br>
              <a:rPr lang="de-DE" sz="2800" b="1">
                <a:solidFill>
                  <a:schemeClr val="tx1"/>
                </a:solidFill>
              </a:rPr>
            </a:br>
            <a:r>
              <a:rPr lang="de-DE" sz="2800" b="1">
                <a:solidFill>
                  <a:schemeClr val="tx1"/>
                </a:solidFill>
              </a:rPr>
              <a:t>Anschreibebogens</a:t>
            </a:r>
          </a:p>
        </p:txBody>
      </p:sp>
      <p:sp>
        <p:nvSpPr>
          <p:cNvPr id="623692" name="Text Box 76"/>
          <p:cNvSpPr txBox="1">
            <a:spLocks noChangeArrowheads="1"/>
          </p:cNvSpPr>
          <p:nvPr/>
        </p:nvSpPr>
        <p:spPr bwMode="auto">
          <a:xfrm>
            <a:off x="2381250" y="2276475"/>
            <a:ext cx="26162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chemeClr val="tx1"/>
                </a:solidFill>
              </a:rPr>
              <a:t>Endergebnis und Name der gewinnenden Mannschaft</a:t>
            </a:r>
          </a:p>
        </p:txBody>
      </p:sp>
      <p:sp>
        <p:nvSpPr>
          <p:cNvPr id="623693" name="Text Box 77"/>
          <p:cNvSpPr txBox="1">
            <a:spLocks noChangeArrowheads="1"/>
          </p:cNvSpPr>
          <p:nvPr/>
        </p:nvSpPr>
        <p:spPr bwMode="auto">
          <a:xfrm>
            <a:off x="1074738" y="4581525"/>
            <a:ext cx="3425825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Unterschrift des Kapitäns im Falle eines Protests.</a:t>
            </a:r>
          </a:p>
        </p:txBody>
      </p:sp>
      <p:sp>
        <p:nvSpPr>
          <p:cNvPr id="623696" name="Rectangle 80"/>
          <p:cNvSpPr>
            <a:spLocks noChangeArrowheads="1"/>
          </p:cNvSpPr>
          <p:nvPr/>
        </p:nvSpPr>
        <p:spPr bwMode="auto">
          <a:xfrm>
            <a:off x="2951163" y="3284538"/>
            <a:ext cx="1476375" cy="179387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1200" i="1"/>
              <a:t>SG MASSENBERG</a:t>
            </a:r>
          </a:p>
        </p:txBody>
      </p:sp>
      <p:sp>
        <p:nvSpPr>
          <p:cNvPr id="623698" name="Rectangle 82"/>
          <p:cNvSpPr>
            <a:spLocks noChangeArrowheads="1"/>
          </p:cNvSpPr>
          <p:nvPr/>
        </p:nvSpPr>
        <p:spPr bwMode="auto">
          <a:xfrm>
            <a:off x="2951163" y="2997200"/>
            <a:ext cx="1328737" cy="177800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1200" i="1"/>
              <a:t>98         99</a:t>
            </a:r>
          </a:p>
        </p:txBody>
      </p:sp>
      <p:sp>
        <p:nvSpPr>
          <p:cNvPr id="623704" name="Rectangle 88"/>
          <p:cNvSpPr>
            <a:spLocks noChangeArrowheads="1"/>
          </p:cNvSpPr>
          <p:nvPr/>
        </p:nvSpPr>
        <p:spPr bwMode="auto">
          <a:xfrm>
            <a:off x="3348038" y="3798888"/>
            <a:ext cx="663575" cy="330200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216000" anchor="ctr"/>
          <a:lstStyle/>
          <a:p>
            <a:pPr algn="ctr" eaLnBrk="0" hangingPunct="0"/>
            <a:r>
              <a:rPr lang="de-DE" b="1"/>
              <a:t>____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CBBBDD9D-C0E1-4E7F-AC0B-7A86FF8BD18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auto">
          <a:xfrm>
            <a:off x="4237038" y="3963988"/>
            <a:ext cx="263525" cy="285750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de-DE" b="1" i="1"/>
              <a:t>X</a:t>
            </a: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1074738" y="5157788"/>
            <a:ext cx="3425825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Ankreuzen, sofern irgendetwas auf der Rückseite protokolliert wurde.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1074738" y="5741988"/>
            <a:ext cx="34258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tx1"/>
                </a:solidFill>
              </a:rPr>
              <a:t>Andernfalls sind diese Felder zu entwerten.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646613" y="3644900"/>
            <a:ext cx="3309937" cy="636588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999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400"/>
              </a:spcBef>
            </a:pPr>
            <a:r>
              <a:rPr lang="de-DE">
                <a:latin typeface="Kunstler Script" pitchFamily="66" charset="0"/>
              </a:rPr>
              <a:t>Maier, H.                                    Müller, E.</a:t>
            </a:r>
          </a:p>
          <a:p>
            <a:pPr algn="ctr" eaLnBrk="0" hangingPunct="0">
              <a:spcBef>
                <a:spcPts val="400"/>
              </a:spcBef>
            </a:pPr>
            <a:r>
              <a:rPr lang="de-DE">
                <a:latin typeface="Kunstler Script" pitchFamily="66" charset="0"/>
              </a:rPr>
              <a:t>Schmidt, M.                               Bauer, 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3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703" grpId="0" animBg="1"/>
      <p:bldP spid="623692" grpId="0" animBg="1"/>
      <p:bldP spid="623693" grpId="0" animBg="1"/>
      <p:bldP spid="623696" grpId="0" animBg="1"/>
      <p:bldP spid="623698" grpId="0" animBg="1"/>
      <p:bldP spid="623704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246188"/>
            <a:ext cx="371792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15" name="Rectangle 43"/>
          <p:cNvSpPr>
            <a:spLocks noChangeArrowheads="1"/>
          </p:cNvSpPr>
          <p:nvPr/>
        </p:nvSpPr>
        <p:spPr bwMode="auto">
          <a:xfrm>
            <a:off x="2200275" y="1195388"/>
            <a:ext cx="3716338" cy="682625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A">
                  <a:alpha val="23000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195513" y="1878013"/>
            <a:ext cx="1849437" cy="4106862"/>
            <a:chOff x="1791" y="1017"/>
            <a:chExt cx="1165" cy="2603"/>
          </a:xfrm>
        </p:grpSpPr>
        <p:sp>
          <p:nvSpPr>
            <p:cNvPr id="100371" name="Rectangle 45"/>
            <p:cNvSpPr>
              <a:spLocks noChangeArrowheads="1"/>
            </p:cNvSpPr>
            <p:nvPr/>
          </p:nvSpPr>
          <p:spPr bwMode="auto">
            <a:xfrm>
              <a:off x="1794" y="1017"/>
              <a:ext cx="1160" cy="248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5001"/>
                  </a:srgbClr>
                </a:gs>
                <a:gs pos="100000">
                  <a:srgbClr val="FFFF5A">
                    <a:alpha val="32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0372" name="Rectangle 46"/>
            <p:cNvSpPr>
              <a:spLocks noChangeArrowheads="1"/>
            </p:cNvSpPr>
            <p:nvPr/>
          </p:nvSpPr>
          <p:spPr bwMode="auto">
            <a:xfrm>
              <a:off x="1791" y="2130"/>
              <a:ext cx="1165" cy="250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5001"/>
                  </a:srgbClr>
                </a:gs>
                <a:gs pos="100000">
                  <a:srgbClr val="FFFF5A">
                    <a:alpha val="32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0373" name="Rectangle 45"/>
            <p:cNvSpPr>
              <a:spLocks noChangeArrowheads="1"/>
            </p:cNvSpPr>
            <p:nvPr/>
          </p:nvSpPr>
          <p:spPr bwMode="auto">
            <a:xfrm>
              <a:off x="2319" y="3235"/>
              <a:ext cx="635" cy="385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5001"/>
                  </a:srgbClr>
                </a:gs>
                <a:gs pos="100000">
                  <a:srgbClr val="FFFF5A">
                    <a:alpha val="32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200275" y="2266950"/>
            <a:ext cx="1333500" cy="3106738"/>
            <a:chOff x="1474" y="1389"/>
            <a:chExt cx="1336" cy="1995"/>
          </a:xfrm>
        </p:grpSpPr>
        <p:sp>
          <p:nvSpPr>
            <p:cNvPr id="100369" name="Rectangle 48"/>
            <p:cNvSpPr>
              <a:spLocks noChangeArrowheads="1"/>
            </p:cNvSpPr>
            <p:nvPr/>
          </p:nvSpPr>
          <p:spPr bwMode="auto">
            <a:xfrm>
              <a:off x="1474" y="1389"/>
              <a:ext cx="1331" cy="86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FF0A">
                    <a:alpha val="23000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0370" name="Rectangle 49"/>
            <p:cNvSpPr>
              <a:spLocks noChangeArrowheads="1"/>
            </p:cNvSpPr>
            <p:nvPr/>
          </p:nvSpPr>
          <p:spPr bwMode="auto">
            <a:xfrm>
              <a:off x="1474" y="2513"/>
              <a:ext cx="1336" cy="871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FF0A">
                    <a:alpha val="23000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17522" name="Rectangle 50"/>
          <p:cNvSpPr>
            <a:spLocks noChangeArrowheads="1"/>
          </p:cNvSpPr>
          <p:nvPr/>
        </p:nvSpPr>
        <p:spPr bwMode="auto">
          <a:xfrm>
            <a:off x="3033713" y="5986463"/>
            <a:ext cx="1008062" cy="269875"/>
          </a:xfrm>
          <a:prstGeom prst="rect">
            <a:avLst/>
          </a:prstGeom>
          <a:gradFill rotWithShape="1">
            <a:gsLst>
              <a:gs pos="0">
                <a:srgbClr val="FFFF00">
                  <a:alpha val="32001"/>
                </a:srgbClr>
              </a:gs>
              <a:gs pos="100000">
                <a:srgbClr val="FFFF64">
                  <a:alpha val="32001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17523" name="Rectangle 51"/>
          <p:cNvSpPr>
            <a:spLocks noChangeArrowheads="1"/>
          </p:cNvSpPr>
          <p:nvPr/>
        </p:nvSpPr>
        <p:spPr bwMode="auto">
          <a:xfrm>
            <a:off x="2200275" y="6256338"/>
            <a:ext cx="3717925" cy="485775"/>
          </a:xfrm>
          <a:prstGeom prst="rect">
            <a:avLst/>
          </a:prstGeom>
          <a:gradFill rotWithShape="1">
            <a:gsLst>
              <a:gs pos="0">
                <a:srgbClr val="FFFF00">
                  <a:alpha val="32001"/>
                </a:srgbClr>
              </a:gs>
              <a:gs pos="100000">
                <a:srgbClr val="FFFF64">
                  <a:alpha val="32001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17524" name="Rectangle 52"/>
          <p:cNvSpPr>
            <a:spLocks noChangeArrowheads="1"/>
          </p:cNvSpPr>
          <p:nvPr/>
        </p:nvSpPr>
        <p:spPr bwMode="auto">
          <a:xfrm>
            <a:off x="4040188" y="1878013"/>
            <a:ext cx="1876425" cy="4378325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1E">
                  <a:alpha val="32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529013" y="2270125"/>
            <a:ext cx="515937" cy="3103563"/>
            <a:chOff x="1474" y="1389"/>
            <a:chExt cx="1336" cy="1955"/>
          </a:xfrm>
        </p:grpSpPr>
        <p:sp>
          <p:nvSpPr>
            <p:cNvPr id="100367" name="Rectangle 54"/>
            <p:cNvSpPr>
              <a:spLocks noChangeArrowheads="1"/>
            </p:cNvSpPr>
            <p:nvPr/>
          </p:nvSpPr>
          <p:spPr bwMode="auto">
            <a:xfrm>
              <a:off x="1474" y="1389"/>
              <a:ext cx="1327" cy="850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2999"/>
                  </a:srgbClr>
                </a:gs>
                <a:gs pos="100000">
                  <a:srgbClr val="FFFF1E">
                    <a:alpha val="32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0368" name="Rectangle 55"/>
            <p:cNvSpPr>
              <a:spLocks noChangeArrowheads="1"/>
            </p:cNvSpPr>
            <p:nvPr/>
          </p:nvSpPr>
          <p:spPr bwMode="auto">
            <a:xfrm>
              <a:off x="1474" y="2489"/>
              <a:ext cx="1336" cy="855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2999"/>
                  </a:srgbClr>
                </a:gs>
                <a:gs pos="100000">
                  <a:srgbClr val="FFFF1E">
                    <a:alpha val="32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17528" name="Text Box 56"/>
          <p:cNvSpPr txBox="1">
            <a:spLocks noChangeArrowheads="1"/>
          </p:cNvSpPr>
          <p:nvPr/>
        </p:nvSpPr>
        <p:spPr bwMode="auto">
          <a:xfrm>
            <a:off x="6122988" y="1746250"/>
            <a:ext cx="2700337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>
                <a:solidFill>
                  <a:srgbClr val="FFFF00"/>
                </a:solidFill>
              </a:rPr>
              <a:t>Vor Spielbeginn</a:t>
            </a:r>
          </a:p>
        </p:txBody>
      </p:sp>
      <p:sp>
        <p:nvSpPr>
          <p:cNvPr id="617529" name="Text Box 57"/>
          <p:cNvSpPr txBox="1">
            <a:spLocks noChangeArrowheads="1"/>
          </p:cNvSpPr>
          <p:nvPr/>
        </p:nvSpPr>
        <p:spPr bwMode="auto">
          <a:xfrm>
            <a:off x="6126163" y="2651125"/>
            <a:ext cx="2697162" cy="954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800">
                <a:solidFill>
                  <a:srgbClr val="FFFF00"/>
                </a:solidFill>
              </a:rPr>
              <a:t>Während des Spiels</a:t>
            </a:r>
          </a:p>
        </p:txBody>
      </p:sp>
      <p:sp>
        <p:nvSpPr>
          <p:cNvPr id="617530" name="Text Box 58"/>
          <p:cNvSpPr txBox="1">
            <a:spLocks noChangeArrowheads="1"/>
          </p:cNvSpPr>
          <p:nvPr/>
        </p:nvSpPr>
        <p:spPr bwMode="auto">
          <a:xfrm>
            <a:off x="6126163" y="4021138"/>
            <a:ext cx="2700337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>
                <a:solidFill>
                  <a:srgbClr val="FFFF00"/>
                </a:solidFill>
              </a:rPr>
              <a:t>Nach Spielende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DFBBF87C-053B-49FF-AD48-1472A5A9FF9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003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758825"/>
            <a:ext cx="7772400" cy="430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de-DE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Anschreibebogen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7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7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7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7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7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15" grpId="0" animBg="1"/>
      <p:bldP spid="617522" grpId="0" animBg="1"/>
      <p:bldP spid="617523" grpId="0" animBg="1"/>
      <p:bldP spid="617524" grpId="0" animBg="1"/>
      <p:bldP spid="617528" grpId="0" animBg="1"/>
      <p:bldP spid="617529" grpId="0" animBg="1"/>
      <p:bldP spid="6175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Anschreibebogen:</a:t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6000" i="1" smtClean="0">
                <a:solidFill>
                  <a:schemeClr val="tx1"/>
                </a:solidFill>
                <a:latin typeface="Arial" charset="0"/>
                <a:cs typeface="Arial" charset="0"/>
              </a:rPr>
              <a:t>Kontrollen vor Spielbeginn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FE743C18-7828-4F20-AEAD-5FF1D2A103C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36734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38" name="Rectangle 42"/>
          <p:cNvSpPr>
            <a:spLocks noChangeArrowheads="1"/>
          </p:cNvSpPr>
          <p:nvPr/>
        </p:nvSpPr>
        <p:spPr bwMode="auto">
          <a:xfrm>
            <a:off x="2627313" y="1066800"/>
            <a:ext cx="3673475" cy="7064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5270F829-465D-49DF-9A2B-D2C5CF6CC85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87675"/>
            <a:ext cx="76088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1619250" y="4083050"/>
            <a:ext cx="598488" cy="139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123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570038" y="3795713"/>
            <a:ext cx="696912" cy="139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BZL HE</a:t>
            </a: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40038" y="4078288"/>
            <a:ext cx="1184275" cy="150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tIns="0" bIns="0"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19. März 2011</a:t>
            </a:r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7661275" y="3455988"/>
            <a:ext cx="179388" cy="179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9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4848225" y="4060825"/>
            <a:ext cx="658813" cy="165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tIns="0" bIns="0"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19:30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827338" y="3808413"/>
            <a:ext cx="1196975" cy="179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tIns="0" bIns="0"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NEUENDORF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6734175" y="3670300"/>
            <a:ext cx="1511300" cy="552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100" b="1">
                <a:solidFill>
                  <a:schemeClr val="tx1"/>
                </a:solidFill>
              </a:rPr>
              <a:t>MAIER, H.</a:t>
            </a:r>
          </a:p>
          <a:p>
            <a:pPr algn="ctr"/>
            <a:r>
              <a:rPr lang="de-DE" sz="1100" b="1">
                <a:solidFill>
                  <a:schemeClr val="tx1"/>
                </a:solidFill>
              </a:rPr>
              <a:t>SCHMIDT, M.</a:t>
            </a:r>
          </a:p>
          <a:p>
            <a:pPr algn="ctr"/>
            <a:r>
              <a:rPr lang="de-DE" sz="1100" b="1">
                <a:solidFill>
                  <a:schemeClr val="tx1"/>
                </a:solidFill>
              </a:rPr>
              <a:t>MÜLLER, 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52625" y="3389313"/>
            <a:ext cx="4987925" cy="250825"/>
            <a:chOff x="1130" y="1661"/>
            <a:chExt cx="3142" cy="158"/>
          </a:xfrm>
        </p:grpSpPr>
        <p:sp>
          <p:nvSpPr>
            <p:cNvPr id="103437" name="Text Box 15"/>
            <p:cNvSpPr txBox="1">
              <a:spLocks noChangeArrowheads="1"/>
            </p:cNvSpPr>
            <p:nvPr/>
          </p:nvSpPr>
          <p:spPr bwMode="auto">
            <a:xfrm>
              <a:off x="1130" y="1661"/>
              <a:ext cx="807" cy="15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TSV NEUENDORF</a:t>
              </a:r>
            </a:p>
          </p:txBody>
        </p:sp>
        <p:sp>
          <p:nvSpPr>
            <p:cNvPr id="103438" name="Text Box 16"/>
            <p:cNvSpPr txBox="1">
              <a:spLocks noChangeArrowheads="1"/>
            </p:cNvSpPr>
            <p:nvPr/>
          </p:nvSpPr>
          <p:spPr bwMode="auto">
            <a:xfrm>
              <a:off x="3470" y="1664"/>
              <a:ext cx="802" cy="15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SG MASSENHEIM</a:t>
              </a: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222691F4-9983-47A9-A251-224B2ED8C32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791075" y="3833813"/>
            <a:ext cx="771525" cy="153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de-DE" sz="1000" b="1">
                <a:solidFill>
                  <a:schemeClr val="tx1"/>
                </a:solidFill>
              </a:rPr>
              <a:t>NDF-MZH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animBg="1" autoUpdateAnimBg="0"/>
      <p:bldP spid="619524" grpId="0" animBg="1" autoUpdateAnimBg="0"/>
      <p:bldP spid="619528" grpId="0" animBg="1" autoUpdateAnimBg="0"/>
      <p:bldP spid="619529" grpId="0" animBg="1" autoUpdateAnimBg="0"/>
      <p:bldP spid="619530" grpId="0" animBg="1" autoUpdateAnimBg="0"/>
      <p:bldP spid="619531" grpId="0" animBg="1" autoUpdateAnimBg="0"/>
      <p:bldP spid="619532" grpId="0" animBg="1" autoUpdateAnimBg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Grafik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36734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86" name="Rectangle 42"/>
          <p:cNvSpPr>
            <a:spLocks noChangeArrowheads="1"/>
          </p:cNvSpPr>
          <p:nvPr/>
        </p:nvSpPr>
        <p:spPr bwMode="auto">
          <a:xfrm>
            <a:off x="2627313" y="1773238"/>
            <a:ext cx="1800225" cy="1727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FCA7CCC-0118-461D-A495-CB5380F89BB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Grafik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47888"/>
            <a:ext cx="43211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27088" y="1844675"/>
            <a:ext cx="6767512" cy="3956050"/>
            <a:chOff x="549" y="1203"/>
            <a:chExt cx="4263" cy="2492"/>
          </a:xfrm>
        </p:grpSpPr>
        <p:sp>
          <p:nvSpPr>
            <p:cNvPr id="105496" name="Text Box 72"/>
            <p:cNvSpPr txBox="1">
              <a:spLocks noChangeArrowheads="1"/>
            </p:cNvSpPr>
            <p:nvPr/>
          </p:nvSpPr>
          <p:spPr bwMode="auto">
            <a:xfrm>
              <a:off x="3498" y="1203"/>
              <a:ext cx="1314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chemeClr val="tx1"/>
                  </a:solidFill>
                </a:rPr>
                <a:t>TA-Nummer,</a:t>
              </a:r>
              <a:br>
                <a:rPr lang="de-DE" sz="1400" b="1">
                  <a:solidFill>
                    <a:schemeClr val="tx1"/>
                  </a:solidFill>
                </a:rPr>
              </a:br>
              <a:r>
                <a:rPr lang="de-DE" sz="1400" b="1">
                  <a:solidFill>
                    <a:schemeClr val="tx1"/>
                  </a:solidFill>
                </a:rPr>
                <a:t>die letzten drei Ziffern,</a:t>
              </a:r>
              <a:br>
                <a:rPr lang="de-DE" sz="1400" b="1">
                  <a:solidFill>
                    <a:schemeClr val="tx1"/>
                  </a:solidFill>
                </a:rPr>
              </a:br>
              <a:r>
                <a:rPr lang="de-DE" sz="1400" b="1">
                  <a:solidFill>
                    <a:schemeClr val="tx1"/>
                  </a:solidFill>
                </a:rPr>
                <a:t>z. B. „054“</a:t>
              </a:r>
              <a:endParaRPr lang="de-DE" sz="1000" b="1">
                <a:solidFill>
                  <a:schemeClr val="tx1"/>
                </a:solidFill>
              </a:endParaRPr>
            </a:p>
          </p:txBody>
        </p:sp>
        <p:sp>
          <p:nvSpPr>
            <p:cNvPr id="105497" name="Rectangle 73"/>
            <p:cNvSpPr>
              <a:spLocks noChangeArrowheads="1"/>
            </p:cNvSpPr>
            <p:nvPr/>
          </p:nvSpPr>
          <p:spPr bwMode="auto">
            <a:xfrm>
              <a:off x="549" y="1956"/>
              <a:ext cx="200" cy="173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9000"/>
                  </a:srgbClr>
                </a:gs>
                <a:gs pos="100000">
                  <a:srgbClr val="F5F500">
                    <a:alpha val="37999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5476" name="Text Box 74"/>
          <p:cNvSpPr txBox="1">
            <a:spLocks noChangeArrowheads="1"/>
          </p:cNvSpPr>
          <p:nvPr/>
        </p:nvSpPr>
        <p:spPr bwMode="auto">
          <a:xfrm>
            <a:off x="3021013" y="811213"/>
            <a:ext cx="310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Mannschaftsliste</a:t>
            </a: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840038" y="2614613"/>
            <a:ext cx="4752975" cy="3186112"/>
            <a:chOff x="1789" y="1683"/>
            <a:chExt cx="2994" cy="2007"/>
          </a:xfrm>
        </p:grpSpPr>
        <p:sp>
          <p:nvSpPr>
            <p:cNvPr id="105494" name="Text Box 76"/>
            <p:cNvSpPr txBox="1">
              <a:spLocks noChangeArrowheads="1"/>
            </p:cNvSpPr>
            <p:nvPr/>
          </p:nvSpPr>
          <p:spPr bwMode="auto">
            <a:xfrm>
              <a:off x="3470" y="1683"/>
              <a:ext cx="1313" cy="5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chemeClr val="tx1"/>
                  </a:solidFill>
                </a:rPr>
                <a:t>Besondere</a:t>
              </a:r>
            </a:p>
            <a:p>
              <a:pPr algn="ctr"/>
              <a:r>
                <a:rPr lang="de-DE" sz="1400" b="1">
                  <a:solidFill>
                    <a:schemeClr val="tx1"/>
                  </a:solidFill>
                </a:rPr>
                <a:t>Kennzeichnung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(Kapitän bzw.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Sonderteilnehmer)</a:t>
              </a:r>
            </a:p>
          </p:txBody>
        </p:sp>
        <p:sp>
          <p:nvSpPr>
            <p:cNvPr id="105495" name="Rectangle 77"/>
            <p:cNvSpPr>
              <a:spLocks noChangeArrowheads="1"/>
            </p:cNvSpPr>
            <p:nvPr/>
          </p:nvSpPr>
          <p:spPr bwMode="auto">
            <a:xfrm>
              <a:off x="1789" y="1951"/>
              <a:ext cx="336" cy="173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9000"/>
                  </a:srgbClr>
                </a:gs>
                <a:gs pos="100000">
                  <a:srgbClr val="F5F500">
                    <a:alpha val="37999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621646" name="Rectangle 78"/>
          <p:cNvSpPr>
            <a:spLocks noChangeArrowheads="1"/>
          </p:cNvSpPr>
          <p:nvPr/>
        </p:nvSpPr>
        <p:spPr bwMode="auto">
          <a:xfrm>
            <a:off x="611188" y="2384425"/>
            <a:ext cx="2232025" cy="247650"/>
          </a:xfrm>
          <a:prstGeom prst="rect">
            <a:avLst/>
          </a:prstGeom>
          <a:gradFill rotWithShape="1">
            <a:gsLst>
              <a:gs pos="0">
                <a:srgbClr val="FFFF00">
                  <a:alpha val="39000"/>
                </a:srgbClr>
              </a:gs>
              <a:gs pos="100000">
                <a:srgbClr val="F5F500">
                  <a:alpha val="37999"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524250" y="3040063"/>
            <a:ext cx="4068763" cy="2760662"/>
            <a:chOff x="2220" y="1951"/>
            <a:chExt cx="2563" cy="1739"/>
          </a:xfrm>
        </p:grpSpPr>
        <p:sp>
          <p:nvSpPr>
            <p:cNvPr id="105492" name="Rectangle 80"/>
            <p:cNvSpPr>
              <a:spLocks noChangeArrowheads="1"/>
            </p:cNvSpPr>
            <p:nvPr/>
          </p:nvSpPr>
          <p:spPr bwMode="auto">
            <a:xfrm>
              <a:off x="2220" y="1951"/>
              <a:ext cx="116" cy="173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9000"/>
                  </a:srgbClr>
                </a:gs>
                <a:gs pos="100000">
                  <a:srgbClr val="F5F500">
                    <a:alpha val="37999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493" name="Text Box 81"/>
            <p:cNvSpPr txBox="1">
              <a:spLocks noChangeArrowheads="1"/>
            </p:cNvSpPr>
            <p:nvPr/>
          </p:nvSpPr>
          <p:spPr bwMode="auto">
            <a:xfrm>
              <a:off x="3470" y="2760"/>
              <a:ext cx="1313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chemeClr val="tx1"/>
                  </a:solidFill>
                </a:rPr>
                <a:t>Trikotnummern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In numerischer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Reihenfolge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362325" y="3041650"/>
            <a:ext cx="4246563" cy="3660775"/>
            <a:chOff x="1998" y="1908"/>
            <a:chExt cx="2675" cy="2306"/>
          </a:xfrm>
        </p:grpSpPr>
        <p:sp>
          <p:nvSpPr>
            <p:cNvPr id="105490" name="Text Box 83"/>
            <p:cNvSpPr txBox="1">
              <a:spLocks noChangeArrowheads="1"/>
            </p:cNvSpPr>
            <p:nvPr/>
          </p:nvSpPr>
          <p:spPr bwMode="auto">
            <a:xfrm>
              <a:off x="3360" y="3206"/>
              <a:ext cx="1313" cy="1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600" b="1" dirty="0" smtClean="0">
                  <a:solidFill>
                    <a:schemeClr val="tx1"/>
                  </a:solidFill>
                </a:rPr>
                <a:t>„Ersten Fünf“</a:t>
              </a:r>
            </a:p>
            <a:p>
              <a:pPr algn="ctr" eaLnBrk="1" hangingPunct="1">
                <a:defRPr/>
              </a:pPr>
              <a:r>
                <a:rPr lang="de-DE" sz="1200" b="1" dirty="0" smtClean="0">
                  <a:solidFill>
                    <a:schemeClr val="tx1"/>
                  </a:solidFill>
                </a:rPr>
                <a:t>Ankreuzen spätestens 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10 min. vor Spielbeginn.</a:t>
              </a:r>
            </a:p>
            <a:p>
              <a:pPr algn="ctr" eaLnBrk="1" hangingPunct="1">
                <a:defRPr/>
              </a:pPr>
              <a:r>
                <a:rPr lang="de-DE" sz="1200" b="1" dirty="0" smtClean="0">
                  <a:solidFill>
                    <a:schemeClr val="tx1"/>
                  </a:solidFill>
                </a:rPr>
                <a:t>Einkreisen unmittelbar vor Spielbeginn.</a:t>
              </a:r>
            </a:p>
            <a:p>
              <a:pPr algn="ctr" eaLnBrk="1" hangingPunct="1">
                <a:defRPr/>
              </a:pPr>
              <a:endParaRPr lang="de-DE" sz="200" b="1" dirty="0" smtClean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de-DE" sz="1600" b="1" dirty="0" smtClean="0">
                  <a:solidFill>
                    <a:schemeClr val="tx1"/>
                  </a:solidFill>
                </a:rPr>
                <a:t>Abzeichnen durch</a:t>
              </a:r>
              <a:br>
                <a:rPr lang="de-DE" sz="1600" b="1" dirty="0" smtClean="0">
                  <a:solidFill>
                    <a:schemeClr val="tx1"/>
                  </a:solidFill>
                </a:rPr>
              </a:br>
              <a:r>
                <a:rPr lang="de-DE" sz="1600" b="1" dirty="0" smtClean="0">
                  <a:solidFill>
                    <a:schemeClr val="tx1"/>
                  </a:solidFill>
                </a:rPr>
                <a:t>Trainer</a:t>
              </a:r>
              <a:endParaRPr lang="de-DE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491" name="Rectangle 84"/>
            <p:cNvSpPr>
              <a:spLocks noChangeArrowheads="1"/>
            </p:cNvSpPr>
            <p:nvPr/>
          </p:nvSpPr>
          <p:spPr bwMode="auto">
            <a:xfrm>
              <a:off x="1998" y="1908"/>
              <a:ext cx="103" cy="1738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9000"/>
                  </a:srgbClr>
                </a:gs>
                <a:gs pos="100000">
                  <a:srgbClr val="F5F500">
                    <a:alpha val="37999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144588" y="1268413"/>
            <a:ext cx="7011987" cy="4589462"/>
            <a:chOff x="721" y="799"/>
            <a:chExt cx="4417" cy="2891"/>
          </a:xfrm>
        </p:grpSpPr>
        <p:sp>
          <p:nvSpPr>
            <p:cNvPr id="105488" name="Text Box 86"/>
            <p:cNvSpPr txBox="1">
              <a:spLocks noChangeArrowheads="1"/>
            </p:cNvSpPr>
            <p:nvPr/>
          </p:nvSpPr>
          <p:spPr bwMode="auto">
            <a:xfrm>
              <a:off x="1237" y="799"/>
              <a:ext cx="3901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20 Minuten vor Spielbeginn</a:t>
              </a:r>
            </a:p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geben die Trainer dem Anschreiber die vorbereitete Mannschaftsliste.</a:t>
              </a:r>
            </a:p>
          </p:txBody>
        </p:sp>
        <p:sp>
          <p:nvSpPr>
            <p:cNvPr id="105489" name="Rectangle 87"/>
            <p:cNvSpPr>
              <a:spLocks noChangeArrowheads="1"/>
            </p:cNvSpPr>
            <p:nvPr/>
          </p:nvSpPr>
          <p:spPr bwMode="auto">
            <a:xfrm>
              <a:off x="721" y="1951"/>
              <a:ext cx="1070" cy="173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46999"/>
                  </a:srgbClr>
                </a:gs>
                <a:gs pos="100000">
                  <a:srgbClr val="FFFF2D">
                    <a:alpha val="43999"/>
                  </a:srgbClr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611188" y="3040063"/>
            <a:ext cx="6997700" cy="3268662"/>
            <a:chOff x="165" y="1879"/>
            <a:chExt cx="4408" cy="2059"/>
          </a:xfrm>
        </p:grpSpPr>
        <p:sp>
          <p:nvSpPr>
            <p:cNvPr id="105484" name="Text Box 91"/>
            <p:cNvSpPr txBox="1">
              <a:spLocks noChangeArrowheads="1"/>
            </p:cNvSpPr>
            <p:nvPr/>
          </p:nvSpPr>
          <p:spPr bwMode="auto">
            <a:xfrm>
              <a:off x="3260" y="2223"/>
              <a:ext cx="1313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chemeClr val="tx1"/>
                  </a:solidFill>
                </a:rPr>
                <a:t>Kontrollhäkchen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nach Überprüfung der</a:t>
              </a:r>
            </a:p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Teilnehmerausweise</a:t>
              </a:r>
              <a:endParaRPr lang="de-DE" sz="900" b="1">
                <a:solidFill>
                  <a:schemeClr val="tx1"/>
                </a:solidFill>
              </a:endParaRPr>
            </a:p>
          </p:txBody>
        </p:sp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165" y="1879"/>
              <a:ext cx="1543" cy="2059"/>
              <a:chOff x="165" y="1879"/>
              <a:chExt cx="1543" cy="2059"/>
            </a:xfrm>
          </p:grpSpPr>
          <p:sp>
            <p:nvSpPr>
              <p:cNvPr id="105486" name="Rectangle 93"/>
              <p:cNvSpPr>
                <a:spLocks noChangeArrowheads="1"/>
              </p:cNvSpPr>
              <p:nvPr/>
            </p:nvSpPr>
            <p:spPr bwMode="auto">
              <a:xfrm>
                <a:off x="165" y="1879"/>
                <a:ext cx="136" cy="2059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alpha val="39000"/>
                    </a:srgbClr>
                  </a:gs>
                  <a:gs pos="100000">
                    <a:srgbClr val="F5F500">
                      <a:alpha val="37999"/>
                    </a:srgbClr>
                  </a:gs>
                </a:gsLst>
                <a:lin ang="5400000" scaled="1"/>
              </a:gra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05487" name="Rectangle 94"/>
              <p:cNvSpPr>
                <a:spLocks noChangeArrowheads="1"/>
              </p:cNvSpPr>
              <p:nvPr/>
            </p:nvSpPr>
            <p:spPr bwMode="auto">
              <a:xfrm>
                <a:off x="1617" y="3618"/>
                <a:ext cx="91" cy="148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alpha val="39000"/>
                    </a:srgbClr>
                  </a:gs>
                  <a:gs pos="100000">
                    <a:srgbClr val="F5F500">
                      <a:alpha val="37999"/>
                    </a:srgbClr>
                  </a:gs>
                </a:gsLst>
                <a:lin ang="5400000" scaled="1"/>
              </a:gra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4EEC2F7F-4787-4056-8E88-33C302D0280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6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8" y="3398838"/>
            <a:ext cx="69945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754188" y="2565400"/>
            <a:ext cx="5954712" cy="2232025"/>
            <a:chOff x="2519" y="1156"/>
            <a:chExt cx="3751" cy="1406"/>
          </a:xfrm>
        </p:grpSpPr>
        <p:sp>
          <p:nvSpPr>
            <p:cNvPr id="106502" name="Text Box 72"/>
            <p:cNvSpPr txBox="1">
              <a:spLocks noChangeArrowheads="1"/>
            </p:cNvSpPr>
            <p:nvPr/>
          </p:nvSpPr>
          <p:spPr bwMode="auto">
            <a:xfrm>
              <a:off x="4884" y="1156"/>
              <a:ext cx="1386" cy="6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chemeClr val="tx1"/>
                  </a:solidFill>
                </a:rPr>
                <a:t>Die Namen der Kampfrichter werden vor Spielbeginn eingetragen</a:t>
              </a:r>
              <a:endParaRPr lang="de-DE" sz="1000" b="1">
                <a:solidFill>
                  <a:schemeClr val="tx1"/>
                </a:solidFill>
              </a:endParaRPr>
            </a:p>
          </p:txBody>
        </p:sp>
        <p:sp>
          <p:nvSpPr>
            <p:cNvPr id="106503" name="Rectangle 73"/>
            <p:cNvSpPr>
              <a:spLocks noChangeArrowheads="1"/>
            </p:cNvSpPr>
            <p:nvPr/>
          </p:nvSpPr>
          <p:spPr bwMode="auto">
            <a:xfrm>
              <a:off x="2519" y="2063"/>
              <a:ext cx="862" cy="499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39000"/>
                  </a:srgbClr>
                </a:gs>
                <a:gs pos="100000">
                  <a:srgbClr val="F5F500">
                    <a:alpha val="37999"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6500" name="Text Box 74"/>
          <p:cNvSpPr txBox="1">
            <a:spLocks noChangeArrowheads="1"/>
          </p:cNvSpPr>
          <p:nvPr/>
        </p:nvSpPr>
        <p:spPr bwMode="auto">
          <a:xfrm>
            <a:off x="3362325" y="811213"/>
            <a:ext cx="242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tx1"/>
                </a:solidFill>
              </a:rPr>
              <a:t>Kampfrichter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384E53E7-427E-4431-BF8C-58BE8B7555B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Bildschirmpräsentation (4:3)</PresentationFormat>
  <Paragraphs>425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Administration:  Kampfgericht,  Anschreibebogen</vt:lpstr>
      <vt:lpstr>Kampfgericht</vt:lpstr>
      <vt:lpstr>Anschreibebogen</vt:lpstr>
      <vt:lpstr>Anschreibebogen:  Kontrollen vor Spielbeginn</vt:lpstr>
      <vt:lpstr>Folie 5</vt:lpstr>
      <vt:lpstr>Folie 6</vt:lpstr>
      <vt:lpstr>Folie 7</vt:lpstr>
      <vt:lpstr>Folie 8</vt:lpstr>
      <vt:lpstr>Folie 9</vt:lpstr>
      <vt:lpstr>Anschreibebogen:  Kontrollen während des Spiels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Anschreibebogen:  Kontrollen nach dem Spiel</vt:lpstr>
      <vt:lpstr>Folie 24</vt:lpstr>
    </vt:vector>
  </TitlesOfParts>
  <Company>Avaya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Administration:  Kampfgericht,  Anschreibebogen</dc:title>
  <dc:creator>wolfgang.zierl@t-online.de</dc:creator>
  <cp:lastModifiedBy>Sebastian</cp:lastModifiedBy>
  <cp:revision>2</cp:revision>
  <dcterms:created xsi:type="dcterms:W3CDTF">2013-10-12T08:50:10Z</dcterms:created>
  <dcterms:modified xsi:type="dcterms:W3CDTF">2013-11-19T14:59:26Z</dcterms:modified>
</cp:coreProperties>
</file>